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07" r:id="rId3"/>
    <p:sldId id="318" r:id="rId4"/>
    <p:sldId id="304" r:id="rId5"/>
    <p:sldId id="308" r:id="rId6"/>
    <p:sldId id="275" r:id="rId7"/>
    <p:sldId id="276" r:id="rId8"/>
    <p:sldId id="278" r:id="rId9"/>
    <p:sldId id="309" r:id="rId10"/>
    <p:sldId id="317" r:id="rId11"/>
    <p:sldId id="277" r:id="rId12"/>
    <p:sldId id="279" r:id="rId13"/>
    <p:sldId id="280" r:id="rId14"/>
    <p:sldId id="281" r:id="rId15"/>
    <p:sldId id="312" r:id="rId16"/>
    <p:sldId id="282" r:id="rId17"/>
    <p:sldId id="287" r:id="rId18"/>
    <p:sldId id="298" r:id="rId19"/>
    <p:sldId id="299" r:id="rId20"/>
    <p:sldId id="301" r:id="rId21"/>
    <p:sldId id="259" r:id="rId22"/>
    <p:sldId id="288" r:id="rId23"/>
    <p:sldId id="264" r:id="rId24"/>
    <p:sldId id="289" r:id="rId25"/>
    <p:sldId id="284" r:id="rId26"/>
    <p:sldId id="286" r:id="rId27"/>
    <p:sldId id="300" r:id="rId28"/>
    <p:sldId id="302" r:id="rId29"/>
    <p:sldId id="290" r:id="rId30"/>
    <p:sldId id="263" r:id="rId31"/>
    <p:sldId id="291" r:id="rId32"/>
    <p:sldId id="292" r:id="rId33"/>
    <p:sldId id="297" r:id="rId34"/>
    <p:sldId id="315" r:id="rId35"/>
    <p:sldId id="311" r:id="rId36"/>
    <p:sldId id="310" r:id="rId37"/>
    <p:sldId id="313" r:id="rId38"/>
    <p:sldId id="260" r:id="rId39"/>
    <p:sldId id="262" r:id="rId40"/>
    <p:sldId id="314" r:id="rId41"/>
    <p:sldId id="316" r:id="rId42"/>
    <p:sldId id="265" r:id="rId43"/>
    <p:sldId id="283" r:id="rId44"/>
    <p:sldId id="257" r:id="rId45"/>
    <p:sldId id="303" r:id="rId46"/>
    <p:sldId id="305" r:id="rId47"/>
    <p:sldId id="306" r:id="rId48"/>
    <p:sldId id="273" r:id="rId49"/>
    <p:sldId id="271" r:id="rId50"/>
    <p:sldId id="266" r:id="rId51"/>
    <p:sldId id="261" r:id="rId52"/>
    <p:sldId id="296" r:id="rId53"/>
    <p:sldId id="269" r:id="rId54"/>
    <p:sldId id="267" r:id="rId55"/>
    <p:sldId id="268" r:id="rId56"/>
    <p:sldId id="270" r:id="rId57"/>
    <p:sldId id="293" r:id="rId58"/>
    <p:sldId id="28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William" initials="SW"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6349" autoAdjust="0"/>
  </p:normalViewPr>
  <p:slideViewPr>
    <p:cSldViewPr snapToGrid="0">
      <p:cViewPr varScale="1">
        <p:scale>
          <a:sx n="140" d="100"/>
          <a:sy n="140" d="100"/>
        </p:scale>
        <p:origin x="1104" y="12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8F56A-E056-494C-B875-FFE0E2F51778}"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C0F0C-0CC2-4F73-BA06-DA0AACB3CF34}" type="slidenum">
              <a:rPr lang="en-US" smtClean="0"/>
              <a:t>‹#›</a:t>
            </a:fld>
            <a:endParaRPr lang="en-US"/>
          </a:p>
        </p:txBody>
      </p:sp>
    </p:spTree>
    <p:extLst>
      <p:ext uri="{BB962C8B-B14F-4D97-AF65-F5344CB8AC3E}">
        <p14:creationId xmlns:p14="http://schemas.microsoft.com/office/powerpoint/2010/main" val="261653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AC0F0C-0CC2-4F73-BA06-DA0AACB3CF34}" type="slidenum">
              <a:rPr lang="en-US" smtClean="0"/>
              <a:t>6</a:t>
            </a:fld>
            <a:endParaRPr lang="en-US"/>
          </a:p>
        </p:txBody>
      </p:sp>
    </p:spTree>
    <p:extLst>
      <p:ext uri="{BB962C8B-B14F-4D97-AF65-F5344CB8AC3E}">
        <p14:creationId xmlns:p14="http://schemas.microsoft.com/office/powerpoint/2010/main" val="19019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Nozzles are capped and in the correct position- note inspection tag on manual pull handle</a:t>
            </a:r>
          </a:p>
        </p:txBody>
      </p:sp>
      <p:sp>
        <p:nvSpPr>
          <p:cNvPr id="4" name="Slide Number Placeholder 3"/>
          <p:cNvSpPr>
            <a:spLocks noGrp="1"/>
          </p:cNvSpPr>
          <p:nvPr>
            <p:ph type="sldNum" sz="quarter" idx="10"/>
          </p:nvPr>
        </p:nvSpPr>
        <p:spPr/>
        <p:txBody>
          <a:bodyPr/>
          <a:lstStyle/>
          <a:p>
            <a:fld id="{61AC0F0C-0CC2-4F73-BA06-DA0AACB3CF34}" type="slidenum">
              <a:rPr lang="en-US" smtClean="0"/>
              <a:t>26</a:t>
            </a:fld>
            <a:endParaRPr lang="en-US"/>
          </a:p>
        </p:txBody>
      </p:sp>
    </p:spTree>
    <p:extLst>
      <p:ext uri="{BB962C8B-B14F-4D97-AF65-F5344CB8AC3E}">
        <p14:creationId xmlns:p14="http://schemas.microsoft.com/office/powerpoint/2010/main" val="164282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 buy of the week – Cobbled extinguishing system, had to be replaced at operators expense.</a:t>
            </a:r>
          </a:p>
        </p:txBody>
      </p:sp>
      <p:sp>
        <p:nvSpPr>
          <p:cNvPr id="4" name="Slide Number Placeholder 3"/>
          <p:cNvSpPr>
            <a:spLocks noGrp="1"/>
          </p:cNvSpPr>
          <p:nvPr>
            <p:ph type="sldNum" sz="quarter" idx="10"/>
          </p:nvPr>
        </p:nvSpPr>
        <p:spPr/>
        <p:txBody>
          <a:bodyPr/>
          <a:lstStyle/>
          <a:p>
            <a:fld id="{61AC0F0C-0CC2-4F73-BA06-DA0AACB3CF34}" type="slidenum">
              <a:rPr lang="en-US" smtClean="0"/>
              <a:t>27</a:t>
            </a:fld>
            <a:endParaRPr lang="en-US"/>
          </a:p>
        </p:txBody>
      </p:sp>
    </p:spTree>
    <p:extLst>
      <p:ext uri="{BB962C8B-B14F-4D97-AF65-F5344CB8AC3E}">
        <p14:creationId xmlns:p14="http://schemas.microsoft.com/office/powerpoint/2010/main" val="3586672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Service Contractor failed to reconnect the pipe union post inspection. This error was caught by one of our inspectors.</a:t>
            </a:r>
          </a:p>
        </p:txBody>
      </p:sp>
      <p:sp>
        <p:nvSpPr>
          <p:cNvPr id="4" name="Slide Number Placeholder 3"/>
          <p:cNvSpPr>
            <a:spLocks noGrp="1"/>
          </p:cNvSpPr>
          <p:nvPr>
            <p:ph type="sldNum" sz="quarter" idx="10"/>
          </p:nvPr>
        </p:nvSpPr>
        <p:spPr/>
        <p:txBody>
          <a:bodyPr/>
          <a:lstStyle/>
          <a:p>
            <a:fld id="{61AC0F0C-0CC2-4F73-BA06-DA0AACB3CF34}" type="slidenum">
              <a:rPr lang="en-US" smtClean="0"/>
              <a:t>28</a:t>
            </a:fld>
            <a:endParaRPr lang="en-US"/>
          </a:p>
        </p:txBody>
      </p:sp>
    </p:spTree>
    <p:extLst>
      <p:ext uri="{BB962C8B-B14F-4D97-AF65-F5344CB8AC3E}">
        <p14:creationId xmlns:p14="http://schemas.microsoft.com/office/powerpoint/2010/main" val="1477732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Operator attempted to extinguish this fire, do not risk putting yourself in harms way. Gasoline tank could rupture and set you on fire.</a:t>
            </a:r>
          </a:p>
          <a:p>
            <a:endParaRPr lang="en-US" dirty="0"/>
          </a:p>
        </p:txBody>
      </p:sp>
      <p:sp>
        <p:nvSpPr>
          <p:cNvPr id="4" name="Slide Number Placeholder 3"/>
          <p:cNvSpPr>
            <a:spLocks noGrp="1"/>
          </p:cNvSpPr>
          <p:nvPr>
            <p:ph type="sldNum" sz="quarter" idx="10"/>
          </p:nvPr>
        </p:nvSpPr>
        <p:spPr/>
        <p:txBody>
          <a:bodyPr/>
          <a:lstStyle/>
          <a:p>
            <a:fld id="{61AC0F0C-0CC2-4F73-BA06-DA0AACB3CF34}" type="slidenum">
              <a:rPr lang="en-US" smtClean="0"/>
              <a:t>43</a:t>
            </a:fld>
            <a:endParaRPr lang="en-US"/>
          </a:p>
        </p:txBody>
      </p:sp>
    </p:spTree>
    <p:extLst>
      <p:ext uri="{BB962C8B-B14F-4D97-AF65-F5344CB8AC3E}">
        <p14:creationId xmlns:p14="http://schemas.microsoft.com/office/powerpoint/2010/main" val="1999174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Attack crew requires space to move for extinguishment – 10 feet is a minimum. </a:t>
            </a:r>
          </a:p>
        </p:txBody>
      </p:sp>
      <p:sp>
        <p:nvSpPr>
          <p:cNvPr id="4" name="Slide Number Placeholder 3"/>
          <p:cNvSpPr>
            <a:spLocks noGrp="1"/>
          </p:cNvSpPr>
          <p:nvPr>
            <p:ph type="sldNum" sz="quarter" idx="10"/>
          </p:nvPr>
        </p:nvSpPr>
        <p:spPr/>
        <p:txBody>
          <a:bodyPr/>
          <a:lstStyle/>
          <a:p>
            <a:fld id="{61AC0F0C-0CC2-4F73-BA06-DA0AACB3CF34}" type="slidenum">
              <a:rPr lang="en-US" smtClean="0"/>
              <a:t>44</a:t>
            </a:fld>
            <a:endParaRPr lang="en-US"/>
          </a:p>
        </p:txBody>
      </p:sp>
    </p:spTree>
    <p:extLst>
      <p:ext uri="{BB962C8B-B14F-4D97-AF65-F5344CB8AC3E}">
        <p14:creationId xmlns:p14="http://schemas.microsoft.com/office/powerpoint/2010/main" val="1842311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Improper electrical and improper gas can with proximity issue to ignition source -</a:t>
            </a:r>
          </a:p>
        </p:txBody>
      </p:sp>
      <p:sp>
        <p:nvSpPr>
          <p:cNvPr id="4" name="Slide Number Placeholder 3"/>
          <p:cNvSpPr>
            <a:spLocks noGrp="1"/>
          </p:cNvSpPr>
          <p:nvPr>
            <p:ph type="sldNum" sz="quarter" idx="10"/>
          </p:nvPr>
        </p:nvSpPr>
        <p:spPr/>
        <p:txBody>
          <a:bodyPr/>
          <a:lstStyle/>
          <a:p>
            <a:fld id="{61AC0F0C-0CC2-4F73-BA06-DA0AACB3CF34}" type="slidenum">
              <a:rPr lang="en-US" smtClean="0"/>
              <a:t>46</a:t>
            </a:fld>
            <a:endParaRPr lang="en-US"/>
          </a:p>
        </p:txBody>
      </p:sp>
    </p:spTree>
    <p:extLst>
      <p:ext uri="{BB962C8B-B14F-4D97-AF65-F5344CB8AC3E}">
        <p14:creationId xmlns:p14="http://schemas.microsoft.com/office/powerpoint/2010/main" val="209990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close to building –improper gas can, trash accumulation, and proximity to running generator –ignition source</a:t>
            </a:r>
          </a:p>
        </p:txBody>
      </p:sp>
      <p:sp>
        <p:nvSpPr>
          <p:cNvPr id="4" name="Slide Number Placeholder 3"/>
          <p:cNvSpPr>
            <a:spLocks noGrp="1"/>
          </p:cNvSpPr>
          <p:nvPr>
            <p:ph type="sldNum" sz="quarter" idx="10"/>
          </p:nvPr>
        </p:nvSpPr>
        <p:spPr/>
        <p:txBody>
          <a:bodyPr/>
          <a:lstStyle/>
          <a:p>
            <a:fld id="{61AC0F0C-0CC2-4F73-BA06-DA0AACB3CF34}" type="slidenum">
              <a:rPr lang="en-US" smtClean="0"/>
              <a:t>47</a:t>
            </a:fld>
            <a:endParaRPr lang="en-US"/>
          </a:p>
        </p:txBody>
      </p:sp>
    </p:spTree>
    <p:extLst>
      <p:ext uri="{BB962C8B-B14F-4D97-AF65-F5344CB8AC3E}">
        <p14:creationId xmlns:p14="http://schemas.microsoft.com/office/powerpoint/2010/main" val="129168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Separation between all Mobile Food Vehicles other MFV’s and Buildings shall be maintained no less than 10 feet</a:t>
            </a:r>
          </a:p>
        </p:txBody>
      </p:sp>
      <p:sp>
        <p:nvSpPr>
          <p:cNvPr id="4" name="Slide Number Placeholder 3"/>
          <p:cNvSpPr>
            <a:spLocks noGrp="1"/>
          </p:cNvSpPr>
          <p:nvPr>
            <p:ph type="sldNum" sz="quarter" idx="10"/>
          </p:nvPr>
        </p:nvSpPr>
        <p:spPr/>
        <p:txBody>
          <a:bodyPr/>
          <a:lstStyle/>
          <a:p>
            <a:fld id="{61AC0F0C-0CC2-4F73-BA06-DA0AACB3CF34}" type="slidenum">
              <a:rPr lang="en-US" smtClean="0"/>
              <a:t>8</a:t>
            </a:fld>
            <a:endParaRPr lang="en-US"/>
          </a:p>
        </p:txBody>
      </p:sp>
    </p:spTree>
    <p:extLst>
      <p:ext uri="{BB962C8B-B14F-4D97-AF65-F5344CB8AC3E}">
        <p14:creationId xmlns:p14="http://schemas.microsoft.com/office/powerpoint/2010/main" val="208730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AC0F0C-0CC2-4F73-BA06-DA0AACB3CF34}" type="slidenum">
              <a:rPr lang="en-US" smtClean="0"/>
              <a:t>9</a:t>
            </a:fld>
            <a:endParaRPr lang="en-US"/>
          </a:p>
        </p:txBody>
      </p:sp>
    </p:spTree>
    <p:extLst>
      <p:ext uri="{BB962C8B-B14F-4D97-AF65-F5344CB8AC3E}">
        <p14:creationId xmlns:p14="http://schemas.microsoft.com/office/powerpoint/2010/main" val="128100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appears to have originated in engine compartment</a:t>
            </a:r>
          </a:p>
        </p:txBody>
      </p:sp>
      <p:sp>
        <p:nvSpPr>
          <p:cNvPr id="4" name="Slide Number Placeholder 3"/>
          <p:cNvSpPr>
            <a:spLocks noGrp="1"/>
          </p:cNvSpPr>
          <p:nvPr>
            <p:ph type="sldNum" sz="quarter" idx="10"/>
          </p:nvPr>
        </p:nvSpPr>
        <p:spPr/>
        <p:txBody>
          <a:bodyPr/>
          <a:lstStyle/>
          <a:p>
            <a:fld id="{61AC0F0C-0CC2-4F73-BA06-DA0AACB3CF34}" type="slidenum">
              <a:rPr lang="en-US" smtClean="0"/>
              <a:t>11</a:t>
            </a:fld>
            <a:endParaRPr lang="en-US"/>
          </a:p>
        </p:txBody>
      </p:sp>
    </p:spTree>
    <p:extLst>
      <p:ext uri="{BB962C8B-B14F-4D97-AF65-F5344CB8AC3E}">
        <p14:creationId xmlns:p14="http://schemas.microsoft.com/office/powerpoint/2010/main" val="128100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all systems are in the “Off” position and LPG tanks are shut off too.</a:t>
            </a:r>
          </a:p>
        </p:txBody>
      </p:sp>
      <p:sp>
        <p:nvSpPr>
          <p:cNvPr id="4" name="Slide Number Placeholder 3"/>
          <p:cNvSpPr>
            <a:spLocks noGrp="1"/>
          </p:cNvSpPr>
          <p:nvPr>
            <p:ph type="sldNum" sz="quarter" idx="10"/>
          </p:nvPr>
        </p:nvSpPr>
        <p:spPr/>
        <p:txBody>
          <a:bodyPr/>
          <a:lstStyle/>
          <a:p>
            <a:fld id="{61AC0F0C-0CC2-4F73-BA06-DA0AACB3CF34}" type="slidenum">
              <a:rPr lang="en-US" smtClean="0"/>
              <a:t>12</a:t>
            </a:fld>
            <a:endParaRPr lang="en-US"/>
          </a:p>
        </p:txBody>
      </p:sp>
    </p:spTree>
    <p:extLst>
      <p:ext uri="{BB962C8B-B14F-4D97-AF65-F5344CB8AC3E}">
        <p14:creationId xmlns:p14="http://schemas.microsoft.com/office/powerpoint/2010/main" val="197556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action by Hood system made a difference. Fire crew is performing overhaul –easily repaired quicker turn around time for resuming operations. </a:t>
            </a:r>
          </a:p>
        </p:txBody>
      </p:sp>
      <p:sp>
        <p:nvSpPr>
          <p:cNvPr id="4" name="Slide Number Placeholder 3"/>
          <p:cNvSpPr>
            <a:spLocks noGrp="1"/>
          </p:cNvSpPr>
          <p:nvPr>
            <p:ph type="sldNum" sz="quarter" idx="10"/>
          </p:nvPr>
        </p:nvSpPr>
        <p:spPr/>
        <p:txBody>
          <a:bodyPr/>
          <a:lstStyle/>
          <a:p>
            <a:fld id="{61AC0F0C-0CC2-4F73-BA06-DA0AACB3CF34}" type="slidenum">
              <a:rPr lang="en-US" smtClean="0"/>
              <a:t>14</a:t>
            </a:fld>
            <a:endParaRPr lang="en-US"/>
          </a:p>
        </p:txBody>
      </p:sp>
    </p:spTree>
    <p:extLst>
      <p:ext uri="{BB962C8B-B14F-4D97-AF65-F5344CB8AC3E}">
        <p14:creationId xmlns:p14="http://schemas.microsoft.com/office/powerpoint/2010/main" val="356566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action by Hood system made a difference. Fire crew is performing overhaul –easily repaired quicker turn around time for resuming operations. </a:t>
            </a:r>
          </a:p>
        </p:txBody>
      </p:sp>
      <p:sp>
        <p:nvSpPr>
          <p:cNvPr id="4" name="Slide Number Placeholder 3"/>
          <p:cNvSpPr>
            <a:spLocks noGrp="1"/>
          </p:cNvSpPr>
          <p:nvPr>
            <p:ph type="sldNum" sz="quarter" idx="10"/>
          </p:nvPr>
        </p:nvSpPr>
        <p:spPr/>
        <p:txBody>
          <a:bodyPr/>
          <a:lstStyle/>
          <a:p>
            <a:fld id="{61AC0F0C-0CC2-4F73-BA06-DA0AACB3CF34}" type="slidenum">
              <a:rPr lang="en-US" smtClean="0"/>
              <a:t>15</a:t>
            </a:fld>
            <a:endParaRPr lang="en-US"/>
          </a:p>
        </p:txBody>
      </p:sp>
    </p:spTree>
    <p:extLst>
      <p:ext uri="{BB962C8B-B14F-4D97-AF65-F5344CB8AC3E}">
        <p14:creationId xmlns:p14="http://schemas.microsoft.com/office/powerpoint/2010/main" val="2233511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clamps on gas-factory fit only, Gas lines through bulkheads require black pipe, No improper gas connections – “T” was actually a water line connector. </a:t>
            </a:r>
          </a:p>
        </p:txBody>
      </p:sp>
      <p:sp>
        <p:nvSpPr>
          <p:cNvPr id="4" name="Slide Number Placeholder 3"/>
          <p:cNvSpPr>
            <a:spLocks noGrp="1"/>
          </p:cNvSpPr>
          <p:nvPr>
            <p:ph type="sldNum" sz="quarter" idx="10"/>
          </p:nvPr>
        </p:nvSpPr>
        <p:spPr/>
        <p:txBody>
          <a:bodyPr/>
          <a:lstStyle/>
          <a:p>
            <a:fld id="{61AC0F0C-0CC2-4F73-BA06-DA0AACB3CF34}" type="slidenum">
              <a:rPr lang="en-US" smtClean="0"/>
              <a:t>18</a:t>
            </a:fld>
            <a:endParaRPr lang="en-US"/>
          </a:p>
        </p:txBody>
      </p:sp>
    </p:spTree>
    <p:extLst>
      <p:ext uri="{BB962C8B-B14F-4D97-AF65-F5344CB8AC3E}">
        <p14:creationId xmlns:p14="http://schemas.microsoft.com/office/powerpoint/2010/main" val="2260842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Cobbled LPG line through bulkhead, this is copper tubing “protected” by electric flex conduit – IMPROPER and dangerous</a:t>
            </a:r>
          </a:p>
        </p:txBody>
      </p:sp>
      <p:sp>
        <p:nvSpPr>
          <p:cNvPr id="4" name="Slide Number Placeholder 3"/>
          <p:cNvSpPr>
            <a:spLocks noGrp="1"/>
          </p:cNvSpPr>
          <p:nvPr>
            <p:ph type="sldNum" sz="quarter" idx="10"/>
          </p:nvPr>
        </p:nvSpPr>
        <p:spPr/>
        <p:txBody>
          <a:bodyPr/>
          <a:lstStyle/>
          <a:p>
            <a:fld id="{61AC0F0C-0CC2-4F73-BA06-DA0AACB3CF34}" type="slidenum">
              <a:rPr lang="en-US" smtClean="0"/>
              <a:t>19</a:t>
            </a:fld>
            <a:endParaRPr lang="en-US"/>
          </a:p>
        </p:txBody>
      </p:sp>
    </p:spTree>
    <p:extLst>
      <p:ext uri="{BB962C8B-B14F-4D97-AF65-F5344CB8AC3E}">
        <p14:creationId xmlns:p14="http://schemas.microsoft.com/office/powerpoint/2010/main" val="1366447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BA92D7-B848-4592-B312-9C40A3BE313C}"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2301116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92D7-B848-4592-B312-9C40A3BE313C}"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108684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92D7-B848-4592-B312-9C40A3BE313C}"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43657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92D7-B848-4592-B312-9C40A3BE313C}"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292564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BA92D7-B848-4592-B312-9C40A3BE313C}"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11130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BA92D7-B848-4592-B312-9C40A3BE313C}"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53625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BA92D7-B848-4592-B312-9C40A3BE313C}"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361504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BA92D7-B848-4592-B312-9C40A3BE313C}"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40688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A92D7-B848-4592-B312-9C40A3BE313C}"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266095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BA92D7-B848-4592-B312-9C40A3BE313C}"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1859060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BA92D7-B848-4592-B312-9C40A3BE313C}"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3B4A4-F172-45C4-A27A-ACA88CA27104}" type="slidenum">
              <a:rPr lang="en-US" smtClean="0"/>
              <a:t>‹#›</a:t>
            </a:fld>
            <a:endParaRPr lang="en-US"/>
          </a:p>
        </p:txBody>
      </p:sp>
    </p:spTree>
    <p:extLst>
      <p:ext uri="{BB962C8B-B14F-4D97-AF65-F5344CB8AC3E}">
        <p14:creationId xmlns:p14="http://schemas.microsoft.com/office/powerpoint/2010/main" val="1358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85000"/>
                <a:lumOff val="15000"/>
                <a:alpha val="60000"/>
              </a:schemeClr>
            </a:gs>
            <a:gs pos="28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BA92D7-B848-4592-B312-9C40A3BE313C}" type="datetimeFigureOut">
              <a:rPr lang="en-US" smtClean="0"/>
              <a:t>8/25/2025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3B4A4-F172-45C4-A27A-ACA88CA27104}" type="slidenum">
              <a:rPr lang="en-US" smtClean="0"/>
              <a:t>‹#›</a:t>
            </a:fld>
            <a:endParaRPr lang="en-US"/>
          </a:p>
        </p:txBody>
      </p:sp>
    </p:spTree>
    <p:extLst>
      <p:ext uri="{BB962C8B-B14F-4D97-AF65-F5344CB8AC3E}">
        <p14:creationId xmlns:p14="http://schemas.microsoft.com/office/powerpoint/2010/main" val="274304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youtu.be/VLofN44Nsic"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DLCbvRhi0xA"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hyperlink" Target="https://blog.koorsen.com/author/koorsen-fire-security"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I-_SVsJvcU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hyperlink" Target="https://blog.koorsen.com/author/koorsen-fire-security"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twitter.com/share?url=https://whyy.org/articles/uhaul-fined-1-million-after-fatal-food-truck-explosion-in-north-philly/&amp;text=U-Haul%20fined%20$1%20million%20after%20fatal%20food%20truck%20explosion%20in%20North%20Philly"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youtu.be/fBv5eFyJiwA"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youtu.be/1YLLfOreaV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hyperlink" Target="https://youtu.be/yDr_8kqmxL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hyperlink" Target="https://youtu.be/VrI1J5b485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youtu.be/FkVKnAn60s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google.com/url?sa=i&amp;rct=j&amp;q=&amp;esrc=s&amp;source=images&amp;cd=&amp;cad=rja&amp;uact=8&amp;ved=2ahUKEwjw5OLa3pviAhV5CTQIHaevAKsQjRx6BAgBEAU&amp;url=https://www.amazon.com/Camco-Wheel-Chock-Removal-Trailer/dp/B071KY2K37&amp;psig=AOvVaw2R_PZAVCi2XtxkfnjbZ9Xb&amp;ust=1557947961808948" TargetMode="Externa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s://www.google.com/url?sa=i&amp;rct=j&amp;q=&amp;esrc=s&amp;source=images&amp;cd=&amp;cad=rja&amp;uact=8&amp;ved=2ahUKEwiszriV35viAhW6GDQIHZ_KC9oQjRx6BAgBEAU&amp;url=https://www.etrailer.com/Wheel-Chocks/Husky/HT38511.html&amp;psig=AOvVaw1K4lOid0k4abyeBkkz-eLW&amp;ust=1557948088657974"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ajMos9yVzMo" TargetMode="External"/><Relationship Id="rId5" Type="http://schemas.openxmlformats.org/officeDocument/2006/relationships/hyperlink" Target="https://youtu.be/ajMos9yVzMo" TargetMode="Externa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tu.be/Pc-jS-BXFq8"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redcross.org/local/michigan"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youtu.be/ImYzIVW2j8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0642"/>
            <a:ext cx="11003280" cy="1958662"/>
          </a:xfrm>
        </p:spPr>
        <p:txBody>
          <a:bodyPr>
            <a:normAutofit/>
          </a:bodyPr>
          <a:lstStyle/>
          <a:p>
            <a:r>
              <a:rPr lang="en-US" sz="6600" b="1" dirty="0">
                <a:solidFill>
                  <a:srgbClr val="002060"/>
                </a:solidFill>
                <a:effectLst>
                  <a:outerShdw blurRad="50800" dist="38100" dir="2700000" algn="tl" rotWithShape="0">
                    <a:prstClr val="black">
                      <a:alpha val="40000"/>
                    </a:prstClr>
                  </a:outerShdw>
                </a:effectLst>
              </a:rPr>
              <a:t>Mobile Food Vehicle </a:t>
            </a:r>
            <a:br>
              <a:rPr lang="en-US" sz="6600" b="1" dirty="0">
                <a:solidFill>
                  <a:srgbClr val="002060"/>
                </a:solidFill>
                <a:effectLst>
                  <a:outerShdw blurRad="50800" dist="38100" dir="2700000" algn="tl" rotWithShape="0">
                    <a:prstClr val="black">
                      <a:alpha val="40000"/>
                    </a:prstClr>
                  </a:outerShdw>
                </a:effectLst>
              </a:rPr>
            </a:br>
            <a:r>
              <a:rPr lang="en-US" sz="6600" b="1" dirty="0">
                <a:solidFill>
                  <a:srgbClr val="002060"/>
                </a:solidFill>
                <a:effectLst>
                  <a:outerShdw blurRad="50800" dist="38100" dir="2700000" algn="tl" rotWithShape="0">
                    <a:prstClr val="black">
                      <a:alpha val="40000"/>
                    </a:prstClr>
                  </a:outerShdw>
                </a:effectLst>
              </a:rPr>
              <a:t>Permit and Inspection Program</a:t>
            </a:r>
          </a:p>
        </p:txBody>
      </p:sp>
      <p:pic>
        <p:nvPicPr>
          <p:cNvPr id="4098" name="Picture 2" descr="Photo of Fire Food Truck - Fremont, CA, United States. Tr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50" y="2412310"/>
            <a:ext cx="4992909" cy="37598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33" t="7907" r="-1"/>
          <a:stretch/>
        </p:blipFill>
        <p:spPr bwMode="auto">
          <a:xfrm>
            <a:off x="4831080" y="2412311"/>
            <a:ext cx="7071360" cy="412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441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1102" y="1118758"/>
            <a:ext cx="9368287" cy="973076"/>
          </a:xfrm>
        </p:spPr>
        <p:txBody>
          <a:bodyPr/>
          <a:lstStyle/>
          <a:p>
            <a:r>
              <a:rPr lang="en-US" dirty="0"/>
              <a:t>Preventative Maintenance </a:t>
            </a:r>
          </a:p>
        </p:txBody>
      </p:sp>
      <p:sp>
        <p:nvSpPr>
          <p:cNvPr id="3" name="Text Placeholder 2"/>
          <p:cNvSpPr>
            <a:spLocks noGrp="1"/>
          </p:cNvSpPr>
          <p:nvPr>
            <p:ph type="body" idx="1"/>
          </p:nvPr>
        </p:nvSpPr>
        <p:spPr>
          <a:xfrm>
            <a:off x="774192" y="2194560"/>
            <a:ext cx="10515600" cy="4312920"/>
          </a:xfrm>
        </p:spPr>
        <p:txBody>
          <a:bodyPr>
            <a:normAutofit lnSpcReduction="10000"/>
          </a:bodyPr>
          <a:lstStyle/>
          <a:p>
            <a:pPr marL="342900" indent="-342900">
              <a:lnSpc>
                <a:spcPct val="150000"/>
              </a:lnSpc>
              <a:buFont typeface="Arial" panose="020B0604020202020204" pitchFamily="34" charset="0"/>
              <a:buChar char="•"/>
            </a:pPr>
            <a:r>
              <a:rPr lang="en-US" b="1" dirty="0">
                <a:solidFill>
                  <a:schemeClr val="tx1"/>
                </a:solidFill>
              </a:rPr>
              <a:t>Ordinance  holds Vendors liable for cost of damage to public property as a result of their operation.</a:t>
            </a:r>
          </a:p>
          <a:p>
            <a:pPr marL="342900" indent="-342900">
              <a:lnSpc>
                <a:spcPct val="150000"/>
              </a:lnSpc>
              <a:buFont typeface="Arial" panose="020B0604020202020204" pitchFamily="34" charset="0"/>
              <a:buChar char="•"/>
            </a:pPr>
            <a:r>
              <a:rPr lang="en-US" b="1" dirty="0">
                <a:solidFill>
                  <a:schemeClr val="tx1"/>
                </a:solidFill>
              </a:rPr>
              <a:t>Failure to maintain your vehicle motor can impact you financially. </a:t>
            </a:r>
          </a:p>
          <a:p>
            <a:pPr marL="342900" indent="-342900">
              <a:lnSpc>
                <a:spcPct val="150000"/>
              </a:lnSpc>
              <a:buFont typeface="Arial" panose="020B0604020202020204" pitchFamily="34" charset="0"/>
              <a:buChar char="•"/>
            </a:pPr>
            <a:r>
              <a:rPr lang="en-US" b="1" dirty="0">
                <a:solidFill>
                  <a:schemeClr val="tx1"/>
                </a:solidFill>
              </a:rPr>
              <a:t>Check for fluid levels, and leaks daily, before the start of your operations. Maintain your tires, batteries, and belts</a:t>
            </a:r>
          </a:p>
          <a:p>
            <a:pPr marL="342900" indent="-342900">
              <a:lnSpc>
                <a:spcPct val="150000"/>
              </a:lnSpc>
              <a:buFont typeface="Arial" panose="020B0604020202020204" pitchFamily="34" charset="0"/>
              <a:buChar char="•"/>
            </a:pPr>
            <a:r>
              <a:rPr lang="en-US" b="1" dirty="0">
                <a:solidFill>
                  <a:schemeClr val="tx1"/>
                </a:solidFill>
              </a:rPr>
              <a:t>Ordinance prohibits dumping Gray water into city sewer drains or waterways.</a:t>
            </a:r>
          </a:p>
          <a:p>
            <a:pPr marL="342900" indent="-342900">
              <a:lnSpc>
                <a:spcPct val="150000"/>
              </a:lnSpc>
              <a:buFont typeface="Arial" panose="020B0604020202020204" pitchFamily="34" charset="0"/>
              <a:buChar char="•"/>
            </a:pPr>
            <a:r>
              <a:rPr lang="en-US" b="1" dirty="0">
                <a:solidFill>
                  <a:schemeClr val="tx1"/>
                </a:solidFill>
              </a:rPr>
              <a:t>Wheel Chocks are required for trucks and concession trailers</a:t>
            </a:r>
          </a:p>
        </p:txBody>
      </p:sp>
      <p:pic>
        <p:nvPicPr>
          <p:cNvPr id="6" name="Picture 5"/>
          <p:cNvPicPr>
            <a:picLocks noChangeAspect="1"/>
          </p:cNvPicPr>
          <p:nvPr/>
        </p:nvPicPr>
        <p:blipFill>
          <a:blip r:embed="rId2"/>
          <a:stretch>
            <a:fillRect/>
          </a:stretch>
        </p:blipFill>
        <p:spPr>
          <a:xfrm>
            <a:off x="428788" y="428666"/>
            <a:ext cx="5364945" cy="1176630"/>
          </a:xfrm>
          <a:prstGeom prst="rect">
            <a:avLst/>
          </a:prstGeom>
        </p:spPr>
      </p:pic>
    </p:spTree>
    <p:extLst>
      <p:ext uri="{BB962C8B-B14F-4D97-AF65-F5344CB8AC3E}">
        <p14:creationId xmlns:p14="http://schemas.microsoft.com/office/powerpoint/2010/main" val="772891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279733"/>
            <a:ext cx="10515600" cy="1325563"/>
          </a:xfrm>
        </p:spPr>
        <p:txBody>
          <a:bodyPr>
            <a:normAutofit/>
          </a:bodyPr>
          <a:lstStyle/>
          <a:p>
            <a:r>
              <a:rPr lang="en-US" sz="4000" dirty="0"/>
              <a:t>Mobile Food Vehicle engine compartment Fire</a:t>
            </a:r>
          </a:p>
        </p:txBody>
      </p:sp>
      <p:pic>
        <p:nvPicPr>
          <p:cNvPr id="6148" name="Picture 4"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23" r="15950"/>
          <a:stretch/>
        </p:blipFill>
        <p:spPr bwMode="auto">
          <a:xfrm>
            <a:off x="5760815" y="2171320"/>
            <a:ext cx="5669280" cy="401517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6049" r="16485"/>
          <a:stretch/>
        </p:blipFill>
        <p:spPr bwMode="auto">
          <a:xfrm>
            <a:off x="548640" y="2171320"/>
            <a:ext cx="4815840" cy="401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619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Food Vehicle Fire I-85</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sp>
        <p:nvSpPr>
          <p:cNvPr id="3" name="TextBox 2"/>
          <p:cNvSpPr txBox="1"/>
          <p:nvPr/>
        </p:nvSpPr>
        <p:spPr>
          <a:xfrm>
            <a:off x="4206240" y="6292988"/>
            <a:ext cx="3139440" cy="369332"/>
          </a:xfrm>
          <a:prstGeom prst="rect">
            <a:avLst/>
          </a:prstGeom>
          <a:noFill/>
        </p:spPr>
        <p:txBody>
          <a:bodyPr wrap="square" rtlCol="0">
            <a:spAutoFit/>
          </a:bodyPr>
          <a:lstStyle/>
          <a:p>
            <a:r>
              <a:rPr lang="en-US" dirty="0">
                <a:hlinkClick r:id="rId4"/>
              </a:rPr>
              <a:t>https://youtu.be/VLofN44Nsic</a:t>
            </a:r>
            <a:endParaRPr lang="en-US" dirty="0"/>
          </a:p>
        </p:txBody>
      </p:sp>
    </p:spTree>
    <p:extLst>
      <p:ext uri="{BB962C8B-B14F-4D97-AF65-F5344CB8AC3E}">
        <p14:creationId xmlns:p14="http://schemas.microsoft.com/office/powerpoint/2010/main" val="2175094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MFV Fire 1-85 Extinguished</a:t>
            </a:r>
          </a:p>
        </p:txBody>
      </p:sp>
      <p:pic>
        <p:nvPicPr>
          <p:cNvPr id="8194" name="Picture 2" descr="https://cbsnewyork.files.wordpress.com/2011/04/frites-n-meats-truck-crash.jpg?w=420&amp;h=316&amp;cro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774" y="1690508"/>
            <a:ext cx="6397625" cy="481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344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MFV –Extinguishment in Progress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8667" y="1690688"/>
            <a:ext cx="8154665" cy="4594178"/>
          </a:xfrm>
        </p:spPr>
      </p:pic>
    </p:spTree>
    <p:extLst>
      <p:ext uri="{BB962C8B-B14F-4D97-AF65-F5344CB8AC3E}">
        <p14:creationId xmlns:p14="http://schemas.microsoft.com/office/powerpoint/2010/main" val="4007883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MFV –Extinguishment in Progress</a:t>
            </a:r>
          </a:p>
        </p:txBody>
      </p:sp>
      <p:pic>
        <p:nvPicPr>
          <p:cNvPr id="7" name="Picture 6">
            <a:extLst>
              <a:ext uri="{FF2B5EF4-FFF2-40B4-BE49-F238E27FC236}">
                <a16:creationId xmlns:a16="http://schemas.microsoft.com/office/drawing/2014/main" id="{24AB7A0D-0E6B-214E-8253-B16B82804C1F}"/>
              </a:ext>
            </a:extLst>
          </p:cNvPr>
          <p:cNvPicPr>
            <a:picLocks noChangeAspect="1"/>
          </p:cNvPicPr>
          <p:nvPr/>
        </p:nvPicPr>
        <p:blipFill>
          <a:blip r:embed="rId3"/>
          <a:stretch>
            <a:fillRect/>
          </a:stretch>
        </p:blipFill>
        <p:spPr>
          <a:xfrm>
            <a:off x="1882710" y="1690688"/>
            <a:ext cx="8128000" cy="4572000"/>
          </a:xfrm>
          <a:prstGeom prst="rect">
            <a:avLst/>
          </a:prstGeom>
        </p:spPr>
      </p:pic>
    </p:spTree>
    <p:extLst>
      <p:ext uri="{BB962C8B-B14F-4D97-AF65-F5344CB8AC3E}">
        <p14:creationId xmlns:p14="http://schemas.microsoft.com/office/powerpoint/2010/main" val="2816999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for Inspections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
        <p:nvSpPr>
          <p:cNvPr id="3" name="TextBox 2"/>
          <p:cNvSpPr txBox="1"/>
          <p:nvPr/>
        </p:nvSpPr>
        <p:spPr>
          <a:xfrm>
            <a:off x="4586748" y="6334121"/>
            <a:ext cx="3156155" cy="369332"/>
          </a:xfrm>
          <a:prstGeom prst="rect">
            <a:avLst/>
          </a:prstGeom>
          <a:noFill/>
        </p:spPr>
        <p:txBody>
          <a:bodyPr wrap="square" rtlCol="0">
            <a:spAutoFit/>
          </a:bodyPr>
          <a:lstStyle/>
          <a:p>
            <a:r>
              <a:rPr lang="en-US" dirty="0">
                <a:hlinkClick r:id="rId3"/>
              </a:rPr>
              <a:t>https://youtu.be/DLCbvRhi0xA</a:t>
            </a:r>
            <a:endParaRPr lang="en-US" dirty="0"/>
          </a:p>
        </p:txBody>
      </p:sp>
    </p:spTree>
    <p:extLst>
      <p:ext uri="{BB962C8B-B14F-4D97-AF65-F5344CB8AC3E}">
        <p14:creationId xmlns:p14="http://schemas.microsoft.com/office/powerpoint/2010/main" val="2436342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Inspections</a:t>
            </a:r>
          </a:p>
        </p:txBody>
      </p:sp>
      <p:sp>
        <p:nvSpPr>
          <p:cNvPr id="3" name="Content Placeholder 2"/>
          <p:cNvSpPr>
            <a:spLocks noGrp="1"/>
          </p:cNvSpPr>
          <p:nvPr>
            <p:ph idx="1"/>
          </p:nvPr>
        </p:nvSpPr>
        <p:spPr>
          <a:xfrm>
            <a:off x="838200" y="1825624"/>
            <a:ext cx="10515600" cy="4498975"/>
          </a:xfrm>
        </p:spPr>
        <p:txBody>
          <a:bodyPr>
            <a:normAutofit fontScale="92500"/>
          </a:bodyPr>
          <a:lstStyle/>
          <a:p>
            <a:r>
              <a:rPr lang="en-US" dirty="0"/>
              <a:t>Inspection authority comes from International Fire Code (IFC) as well as NFPA  by reference. </a:t>
            </a:r>
          </a:p>
          <a:p>
            <a:r>
              <a:rPr lang="en-US" dirty="0"/>
              <a:t>Venders are required to be compliant with IFC/NFPA Codes</a:t>
            </a:r>
          </a:p>
          <a:p>
            <a:r>
              <a:rPr lang="en-US" dirty="0"/>
              <a:t>NFPA 58 sets requirements for storage, use and transport of LPG/Propane</a:t>
            </a:r>
          </a:p>
          <a:p>
            <a:r>
              <a:rPr lang="en-US" dirty="0"/>
              <a:t>Commercial Food Operations also includes the Michigan Mechanical Code. </a:t>
            </a:r>
          </a:p>
          <a:p>
            <a:r>
              <a:rPr lang="en-US" dirty="0"/>
              <a:t>These Codes reference and utilize the National Fire Protection Association, also known as the National Fire Code.</a:t>
            </a:r>
          </a:p>
          <a:p>
            <a:r>
              <a:rPr lang="en-US" dirty="0"/>
              <a:t>For MFV inspections we will concentrate on Cooking Operations, Automatic Fire Suppression, Fire extinguishers, Liquefied Petroleum Gas or Fuel sources, Generators, Egress, and General Fire Safety.</a:t>
            </a:r>
          </a:p>
        </p:txBody>
      </p:sp>
    </p:spTree>
    <p:extLst>
      <p:ext uri="{BB962C8B-B14F-4D97-AF65-F5344CB8AC3E}">
        <p14:creationId xmlns:p14="http://schemas.microsoft.com/office/powerpoint/2010/main" val="3655095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Findings contrary to Safe Ops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5260" y="1762873"/>
            <a:ext cx="3263503" cy="392075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830" y="1762873"/>
            <a:ext cx="2998694" cy="392075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3808" t="21505" r="17027" b="4665"/>
          <a:stretch/>
        </p:blipFill>
        <p:spPr>
          <a:xfrm>
            <a:off x="7833024" y="1762873"/>
            <a:ext cx="2865120" cy="3970590"/>
          </a:xfrm>
          <a:prstGeom prst="rect">
            <a:avLst/>
          </a:prstGeom>
        </p:spPr>
      </p:pic>
      <p:sp>
        <p:nvSpPr>
          <p:cNvPr id="7" name="TextBox 6"/>
          <p:cNvSpPr txBox="1"/>
          <p:nvPr/>
        </p:nvSpPr>
        <p:spPr>
          <a:xfrm>
            <a:off x="899160" y="5713209"/>
            <a:ext cx="3276600" cy="707886"/>
          </a:xfrm>
          <a:prstGeom prst="rect">
            <a:avLst/>
          </a:prstGeom>
          <a:noFill/>
        </p:spPr>
        <p:txBody>
          <a:bodyPr wrap="square" rtlCol="0">
            <a:spAutoFit/>
          </a:bodyPr>
          <a:lstStyle/>
          <a:p>
            <a:pPr algn="ctr"/>
            <a:r>
              <a:rPr lang="en-US" sz="2000" dirty="0"/>
              <a:t>No clamps on gas, factory </a:t>
            </a:r>
          </a:p>
          <a:p>
            <a:pPr algn="ctr"/>
            <a:r>
              <a:rPr lang="en-US" sz="2000" dirty="0"/>
              <a:t>fit only</a:t>
            </a:r>
          </a:p>
        </p:txBody>
      </p:sp>
      <p:sp>
        <p:nvSpPr>
          <p:cNvPr id="9" name="TextBox 8"/>
          <p:cNvSpPr txBox="1"/>
          <p:nvPr/>
        </p:nvSpPr>
        <p:spPr>
          <a:xfrm>
            <a:off x="4323877" y="5713209"/>
            <a:ext cx="3276600" cy="707886"/>
          </a:xfrm>
          <a:prstGeom prst="rect">
            <a:avLst/>
          </a:prstGeom>
          <a:noFill/>
        </p:spPr>
        <p:txBody>
          <a:bodyPr wrap="square" rtlCol="0">
            <a:spAutoFit/>
          </a:bodyPr>
          <a:lstStyle/>
          <a:p>
            <a:pPr algn="ctr"/>
            <a:r>
              <a:rPr lang="en-US" sz="2000" dirty="0"/>
              <a:t>Gas lines through bulkheads require black pipe</a:t>
            </a:r>
          </a:p>
        </p:txBody>
      </p:sp>
      <p:sp>
        <p:nvSpPr>
          <p:cNvPr id="10" name="TextBox 9"/>
          <p:cNvSpPr txBox="1"/>
          <p:nvPr/>
        </p:nvSpPr>
        <p:spPr>
          <a:xfrm>
            <a:off x="7627284" y="5683625"/>
            <a:ext cx="3276600" cy="707886"/>
          </a:xfrm>
          <a:prstGeom prst="rect">
            <a:avLst/>
          </a:prstGeom>
          <a:noFill/>
        </p:spPr>
        <p:txBody>
          <a:bodyPr wrap="square" rtlCol="0">
            <a:spAutoFit/>
          </a:bodyPr>
          <a:lstStyle/>
          <a:p>
            <a:pPr algn="ctr"/>
            <a:r>
              <a:rPr lang="en-US" sz="2000" dirty="0"/>
              <a:t>improper gas connections  “T” is a water line connector</a:t>
            </a:r>
          </a:p>
        </p:txBody>
      </p:sp>
      <p:cxnSp>
        <p:nvCxnSpPr>
          <p:cNvPr id="12" name="Straight Arrow Connector 11"/>
          <p:cNvCxnSpPr/>
          <p:nvPr/>
        </p:nvCxnSpPr>
        <p:spPr>
          <a:xfrm>
            <a:off x="1874520" y="2382536"/>
            <a:ext cx="914400" cy="914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047777" y="2687336"/>
            <a:ext cx="914400" cy="914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519160" y="1793272"/>
            <a:ext cx="914400" cy="914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539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Findings contrary to Safe Ops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199" y="1605296"/>
            <a:ext cx="4792445" cy="396826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879" y="1605296"/>
            <a:ext cx="4041961" cy="3937785"/>
          </a:xfrm>
          <a:prstGeom prst="rect">
            <a:avLst/>
          </a:prstGeom>
        </p:spPr>
      </p:pic>
      <p:sp>
        <p:nvSpPr>
          <p:cNvPr id="3" name="TextBox 2"/>
          <p:cNvSpPr txBox="1"/>
          <p:nvPr/>
        </p:nvSpPr>
        <p:spPr>
          <a:xfrm>
            <a:off x="838199" y="5750004"/>
            <a:ext cx="9205641" cy="1107996"/>
          </a:xfrm>
          <a:prstGeom prst="rect">
            <a:avLst/>
          </a:prstGeom>
          <a:noFill/>
        </p:spPr>
        <p:txBody>
          <a:bodyPr wrap="square" rtlCol="0">
            <a:spAutoFit/>
          </a:bodyPr>
          <a:lstStyle/>
          <a:p>
            <a:r>
              <a:rPr lang="en-US" sz="2400" dirty="0"/>
              <a:t>Cobbled LPG line through bulkhead, this is copper tubing “protected” by electric flex conduit – IMPROPER and dangerous</a:t>
            </a:r>
          </a:p>
          <a:p>
            <a:endParaRPr lang="en-US" dirty="0"/>
          </a:p>
        </p:txBody>
      </p:sp>
      <p:cxnSp>
        <p:nvCxnSpPr>
          <p:cNvPr id="8" name="Straight Arrow Connector 7"/>
          <p:cNvCxnSpPr/>
          <p:nvPr/>
        </p:nvCxnSpPr>
        <p:spPr>
          <a:xfrm flipH="1">
            <a:off x="3185160" y="1981224"/>
            <a:ext cx="502920" cy="80262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290560" y="2374928"/>
            <a:ext cx="647700" cy="5130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656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4192" y="2011680"/>
            <a:ext cx="10515600" cy="4663440"/>
          </a:xfrm>
        </p:spPr>
        <p:txBody>
          <a:bodyPr>
            <a:normAutofit fontScale="77500" lnSpcReduction="20000"/>
          </a:bodyPr>
          <a:lstStyle/>
          <a:p>
            <a:pPr marL="342900" indent="-342900">
              <a:lnSpc>
                <a:spcPct val="150000"/>
              </a:lnSpc>
              <a:buFont typeface="Arial" panose="020B0604020202020204" pitchFamily="34" charset="0"/>
              <a:buChar char="•"/>
            </a:pPr>
            <a:r>
              <a:rPr lang="en-US" sz="2700" b="1" dirty="0">
                <a:solidFill>
                  <a:schemeClr val="tx1"/>
                </a:solidFill>
              </a:rPr>
              <a:t>Food trucks are one of the hottest new trends in food service today. </a:t>
            </a:r>
          </a:p>
          <a:p>
            <a:pPr marL="342900" indent="-342900">
              <a:lnSpc>
                <a:spcPct val="150000"/>
              </a:lnSpc>
              <a:buFont typeface="Arial" panose="020B0604020202020204" pitchFamily="34" charset="0"/>
              <a:buChar char="•"/>
            </a:pPr>
            <a:r>
              <a:rPr lang="en-US" sz="2700" b="1" dirty="0">
                <a:solidFill>
                  <a:schemeClr val="tx1"/>
                </a:solidFill>
              </a:rPr>
              <a:t>In 2022, the value of the U.S. food truck industry increased to $1.2 billion.</a:t>
            </a:r>
          </a:p>
          <a:p>
            <a:pPr marL="342900" indent="-342900">
              <a:lnSpc>
                <a:spcPct val="150000"/>
              </a:lnSpc>
              <a:buFont typeface="Arial" panose="020B0604020202020204" pitchFamily="34" charset="0"/>
              <a:buChar char="•"/>
            </a:pPr>
            <a:r>
              <a:rPr lang="en-US" sz="2700" b="1" dirty="0">
                <a:solidFill>
                  <a:schemeClr val="tx1"/>
                </a:solidFill>
              </a:rPr>
              <a:t>Between 2011-2015, there were 21 injuries and two deaths resulting from food truck accidents in the United States. (NFPA) Last known study 2015.</a:t>
            </a:r>
          </a:p>
          <a:p>
            <a:pPr marL="342900" indent="-342900">
              <a:lnSpc>
                <a:spcPct val="150000"/>
              </a:lnSpc>
              <a:buFont typeface="Arial" panose="020B0604020202020204" pitchFamily="34" charset="0"/>
              <a:buChar char="•"/>
            </a:pPr>
            <a:r>
              <a:rPr lang="en-US" sz="2700" b="1" dirty="0">
                <a:solidFill>
                  <a:schemeClr val="tx1"/>
                </a:solidFill>
              </a:rPr>
              <a:t>As a result, NFPA has issued minimum fire safety requirements for MFV operations in the 2017 edition of NFPA 96, Standard for Ventilation Control and Fire Protection of Commercial Cooking Operations. </a:t>
            </a:r>
          </a:p>
          <a:p>
            <a:pPr marL="342900" indent="-342900">
              <a:lnSpc>
                <a:spcPct val="150000"/>
              </a:lnSpc>
              <a:buFont typeface="Arial" panose="020B0604020202020204" pitchFamily="34" charset="0"/>
              <a:buChar char="•"/>
            </a:pPr>
            <a:r>
              <a:rPr lang="en-US" sz="2700" b="1" dirty="0">
                <a:solidFill>
                  <a:schemeClr val="tx1"/>
                </a:solidFill>
              </a:rPr>
              <a:t>The fire service has begun to realize the risks associated with MFV fires and the dangers they pose to the public. Operators need to understand them, too.</a:t>
            </a:r>
          </a:p>
          <a:p>
            <a:pPr marL="342900" indent="-342900">
              <a:lnSpc>
                <a:spcPct val="150000"/>
              </a:lnSpc>
              <a:buFont typeface="Arial" panose="020B0604020202020204" pitchFamily="34" charset="0"/>
              <a:buChar char="•"/>
            </a:pPr>
            <a:endParaRPr lang="en-US" b="1" dirty="0">
              <a:solidFill>
                <a:schemeClr val="tx1"/>
              </a:solidFill>
            </a:endParaRPr>
          </a:p>
        </p:txBody>
      </p:sp>
      <p:sp>
        <p:nvSpPr>
          <p:cNvPr id="10" name="Title 1"/>
          <p:cNvSpPr>
            <a:spLocks noGrp="1"/>
          </p:cNvSpPr>
          <p:nvPr>
            <p:ph type="title"/>
          </p:nvPr>
        </p:nvSpPr>
        <p:spPr>
          <a:xfrm>
            <a:off x="774192" y="487045"/>
            <a:ext cx="10515600" cy="1325563"/>
          </a:xfrm>
        </p:spPr>
        <p:txBody>
          <a:bodyPr>
            <a:normAutofit fontScale="90000"/>
          </a:bodyPr>
          <a:lstStyle/>
          <a:p>
            <a:r>
              <a:rPr lang="en-US" sz="4800" b="1" dirty="0"/>
              <a:t>Mobile Food Vehicle (MFV) </a:t>
            </a:r>
            <a:br>
              <a:rPr lang="en-US" sz="4800" b="1" dirty="0"/>
            </a:br>
            <a:r>
              <a:rPr lang="en-US" sz="3200" b="1" cap="all" dirty="0"/>
              <a:t>A GROWING INDUSTRY BRIMMING WITH FIRE HAZARDS</a:t>
            </a:r>
            <a:br>
              <a:rPr lang="en-US" sz="3200" b="1" cap="all" dirty="0"/>
            </a:br>
            <a:r>
              <a:rPr lang="en-US" sz="2200" i="1" dirty="0"/>
              <a:t>Posted Mar 15, 2023 by </a:t>
            </a:r>
            <a:r>
              <a:rPr lang="en-US" sz="2200" i="1" dirty="0" err="1">
                <a:hlinkClick r:id="rId2"/>
              </a:rPr>
              <a:t>Koorsen</a:t>
            </a:r>
            <a:r>
              <a:rPr lang="en-US" sz="2200" i="1" dirty="0">
                <a:hlinkClick r:id="rId2"/>
              </a:rPr>
              <a:t> Fire &amp; Security</a:t>
            </a:r>
            <a:endParaRPr lang="en-US" sz="2700" b="1" cap="all" dirty="0"/>
          </a:p>
        </p:txBody>
      </p:sp>
    </p:spTree>
    <p:extLst>
      <p:ext uri="{BB962C8B-B14F-4D97-AF65-F5344CB8AC3E}">
        <p14:creationId xmlns:p14="http://schemas.microsoft.com/office/powerpoint/2010/main" val="369763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Finding contrary to safe ops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044" y="1915272"/>
            <a:ext cx="2920925" cy="435133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192" r="16850"/>
          <a:stretch/>
        </p:blipFill>
        <p:spPr>
          <a:xfrm>
            <a:off x="7649029" y="1915272"/>
            <a:ext cx="4151086" cy="4356668"/>
          </a:xfrm>
          <a:prstGeom prst="rect">
            <a:avLst/>
          </a:prstGeom>
        </p:spPr>
      </p:pic>
      <p:pic>
        <p:nvPicPr>
          <p:cNvPr id="3" name="Picture 2">
            <a:extLst>
              <a:ext uri="{FF2B5EF4-FFF2-40B4-BE49-F238E27FC236}">
                <a16:creationId xmlns:a16="http://schemas.microsoft.com/office/drawing/2014/main" id="{E3EE5C57-73A5-844F-B1DF-78BF4DD82D0B}"/>
              </a:ext>
            </a:extLst>
          </p:cNvPr>
          <p:cNvPicPr>
            <a:picLocks noChangeAspect="1"/>
          </p:cNvPicPr>
          <p:nvPr/>
        </p:nvPicPr>
        <p:blipFill rotWithShape="1">
          <a:blip r:embed="rId4"/>
          <a:srcRect l="38546" r="13190"/>
          <a:stretch/>
        </p:blipFill>
        <p:spPr>
          <a:xfrm>
            <a:off x="3613060" y="1928312"/>
            <a:ext cx="3713877" cy="4325257"/>
          </a:xfrm>
          <a:prstGeom prst="rect">
            <a:avLst/>
          </a:prstGeom>
        </p:spPr>
      </p:pic>
      <p:cxnSp>
        <p:nvCxnSpPr>
          <p:cNvPr id="8" name="Straight Arrow Connector 7"/>
          <p:cNvCxnSpPr/>
          <p:nvPr/>
        </p:nvCxnSpPr>
        <p:spPr>
          <a:xfrm>
            <a:off x="472440" y="4093606"/>
            <a:ext cx="65532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023360" y="2067544"/>
            <a:ext cx="259080" cy="61469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326880" y="2560320"/>
            <a:ext cx="0" cy="73661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376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Mobile Food Vehicle Cooking Operations</a:t>
            </a:r>
          </a:p>
        </p:txBody>
      </p:sp>
      <p:sp>
        <p:nvSpPr>
          <p:cNvPr id="3" name="Content Placeholder 2"/>
          <p:cNvSpPr>
            <a:spLocks noGrp="1"/>
          </p:cNvSpPr>
          <p:nvPr>
            <p:ph idx="1"/>
          </p:nvPr>
        </p:nvSpPr>
        <p:spPr>
          <a:xfrm>
            <a:off x="838200" y="1690688"/>
            <a:ext cx="10515600" cy="4749346"/>
          </a:xfrm>
        </p:spPr>
        <p:txBody>
          <a:bodyPr>
            <a:normAutofit lnSpcReduction="10000"/>
          </a:bodyPr>
          <a:lstStyle/>
          <a:p>
            <a:pPr marL="0" indent="0">
              <a:buNone/>
            </a:pPr>
            <a:r>
              <a:rPr lang="en-US" dirty="0"/>
              <a:t>Mobile Food Vehicles may use one or more of the following based on their operations:</a:t>
            </a:r>
          </a:p>
          <a:p>
            <a:pPr lvl="1">
              <a:lnSpc>
                <a:spcPct val="150000"/>
              </a:lnSpc>
            </a:pPr>
            <a:r>
              <a:rPr lang="en-US" sz="2800" dirty="0"/>
              <a:t>Liquefied Petroleum Gas (LPG)</a:t>
            </a:r>
          </a:p>
          <a:p>
            <a:pPr lvl="1">
              <a:lnSpc>
                <a:spcPct val="150000"/>
              </a:lnSpc>
            </a:pPr>
            <a:r>
              <a:rPr lang="en-US" sz="2800" dirty="0"/>
              <a:t>Deep Fryer Oil</a:t>
            </a:r>
          </a:p>
          <a:p>
            <a:pPr lvl="1">
              <a:lnSpc>
                <a:spcPct val="150000"/>
              </a:lnSpc>
            </a:pPr>
            <a:r>
              <a:rPr lang="en-US" sz="2800" dirty="0"/>
              <a:t>Grills with Open flame</a:t>
            </a:r>
          </a:p>
          <a:p>
            <a:pPr lvl="1">
              <a:lnSpc>
                <a:spcPct val="150000"/>
              </a:lnSpc>
            </a:pPr>
            <a:r>
              <a:rPr lang="en-US" sz="2800" dirty="0"/>
              <a:t>Compressed Natural Gas (CNG)</a:t>
            </a:r>
          </a:p>
          <a:p>
            <a:pPr lvl="1">
              <a:lnSpc>
                <a:spcPct val="150000"/>
              </a:lnSpc>
            </a:pPr>
            <a:r>
              <a:rPr lang="en-US" sz="2800" dirty="0"/>
              <a:t>Electricity – shore line</a:t>
            </a:r>
          </a:p>
          <a:p>
            <a:pPr lvl="1">
              <a:lnSpc>
                <a:spcPct val="150000"/>
              </a:lnSpc>
            </a:pPr>
            <a:r>
              <a:rPr lang="en-US" sz="2800" dirty="0"/>
              <a:t>Remote and built in generators</a:t>
            </a:r>
            <a:endParaRPr lang="en-US" dirty="0"/>
          </a:p>
        </p:txBody>
      </p:sp>
    </p:spTree>
    <p:extLst>
      <p:ext uri="{BB962C8B-B14F-4D97-AF65-F5344CB8AC3E}">
        <p14:creationId xmlns:p14="http://schemas.microsoft.com/office/powerpoint/2010/main" val="122792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Cooking Operations	</a:t>
            </a:r>
          </a:p>
        </p:txBody>
      </p:sp>
      <p:sp>
        <p:nvSpPr>
          <p:cNvPr id="3" name="Content Placeholder 2"/>
          <p:cNvSpPr>
            <a:spLocks noGrp="1"/>
          </p:cNvSpPr>
          <p:nvPr>
            <p:ph idx="1"/>
          </p:nvPr>
        </p:nvSpPr>
        <p:spPr>
          <a:xfrm>
            <a:off x="838200" y="1825624"/>
            <a:ext cx="10515600" cy="4529455"/>
          </a:xfrm>
        </p:spPr>
        <p:txBody>
          <a:bodyPr>
            <a:normAutofit lnSpcReduction="10000"/>
          </a:bodyPr>
          <a:lstStyle/>
          <a:p>
            <a:r>
              <a:rPr lang="en-US" u="sng" dirty="0"/>
              <a:t>IFC Section 609</a:t>
            </a:r>
            <a:r>
              <a:rPr lang="en-US" dirty="0"/>
              <a:t>: </a:t>
            </a:r>
            <a:r>
              <a:rPr lang="en-US" i="1" dirty="0"/>
              <a:t>Commercial Kitchen Hoods shall comply with the International Mechanical Code / Michigan Mechanical Code. Type 1 hoods shall be installed at or above all commercial cooking appliances and domestic cooking appliances used for commercial purposes that produce grease vapors. Type II for others. </a:t>
            </a:r>
          </a:p>
          <a:p>
            <a:r>
              <a:rPr lang="en-US" i="1" dirty="0"/>
              <a:t>Systems are subject to cleaning and inspection by a Service Contractor every 6 months. –IFC 609.3.3.1</a:t>
            </a:r>
          </a:p>
          <a:p>
            <a:r>
              <a:rPr lang="en-US" b="1" i="1" dirty="0"/>
              <a:t>Exterior</a:t>
            </a:r>
            <a:r>
              <a:rPr lang="en-US" i="1" dirty="0"/>
              <a:t> Fuel Shut offs locations are required to be marked with reflective material no less than 2” lettering</a:t>
            </a:r>
          </a:p>
          <a:p>
            <a:r>
              <a:rPr lang="en-US" i="1" dirty="0"/>
              <a:t>Baffles required between Deep Fryers and surface flames of adjacent cooking equipment. </a:t>
            </a:r>
          </a:p>
        </p:txBody>
      </p:sp>
    </p:spTree>
    <p:extLst>
      <p:ext uri="{BB962C8B-B14F-4D97-AF65-F5344CB8AC3E}">
        <p14:creationId xmlns:p14="http://schemas.microsoft.com/office/powerpoint/2010/main" val="2262069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Hoods</a:t>
            </a:r>
          </a:p>
        </p:txBody>
      </p:sp>
      <p:sp>
        <p:nvSpPr>
          <p:cNvPr id="3" name="Content Placeholder 2"/>
          <p:cNvSpPr>
            <a:spLocks noGrp="1"/>
          </p:cNvSpPr>
          <p:nvPr>
            <p:ph idx="1"/>
          </p:nvPr>
        </p:nvSpPr>
        <p:spPr>
          <a:xfrm>
            <a:off x="838200" y="1690688"/>
            <a:ext cx="10515600" cy="4807404"/>
          </a:xfrm>
        </p:spPr>
        <p:txBody>
          <a:bodyPr>
            <a:normAutofit/>
          </a:bodyPr>
          <a:lstStyle/>
          <a:p>
            <a:pPr>
              <a:lnSpc>
                <a:spcPct val="100000"/>
              </a:lnSpc>
            </a:pPr>
            <a:r>
              <a:rPr lang="en-US" dirty="0"/>
              <a:t>All Mobile Food Vehicles, including trailers, with operations that produce grease laden vapors shall have a Hood with an installed fire suppression system. (Type 1) Systems shall be designed to automatically shut of the fuel supply. Systems are required to have a manual pull station.  </a:t>
            </a:r>
          </a:p>
          <a:p>
            <a:pPr>
              <a:lnSpc>
                <a:spcPct val="100000"/>
              </a:lnSpc>
            </a:pPr>
            <a:r>
              <a:rPr lang="en-US" dirty="0"/>
              <a:t>Fire Suppression systems shall be inspected annually by a certified fire service contractor.</a:t>
            </a:r>
          </a:p>
          <a:p>
            <a:pPr>
              <a:lnSpc>
                <a:spcPct val="100000"/>
              </a:lnSpc>
            </a:pPr>
            <a:r>
              <a:rPr lang="en-US" dirty="0"/>
              <a:t>All Mobile Food Vehicles, including trailers, with operations requiring a Hood (Type 1 or 2) shall be inspected semi-annually by a fire service contractor. –</a:t>
            </a:r>
            <a:r>
              <a:rPr lang="en-US" i="1" dirty="0"/>
              <a:t>Exception made for Seasonal Operations-</a:t>
            </a:r>
          </a:p>
        </p:txBody>
      </p:sp>
    </p:spTree>
    <p:extLst>
      <p:ext uri="{BB962C8B-B14F-4D97-AF65-F5344CB8AC3E}">
        <p14:creationId xmlns:p14="http://schemas.microsoft.com/office/powerpoint/2010/main" val="2184760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Automatic Fire Suppression System</a:t>
            </a:r>
          </a:p>
        </p:txBody>
      </p:sp>
      <p:sp>
        <p:nvSpPr>
          <p:cNvPr id="3" name="Content Placeholder 2"/>
          <p:cNvSpPr>
            <a:spLocks noGrp="1"/>
          </p:cNvSpPr>
          <p:nvPr>
            <p:ph idx="1"/>
          </p:nvPr>
        </p:nvSpPr>
        <p:spPr/>
        <p:txBody>
          <a:bodyPr/>
          <a:lstStyle/>
          <a:p>
            <a:pPr>
              <a:lnSpc>
                <a:spcPct val="100000"/>
              </a:lnSpc>
            </a:pPr>
            <a:r>
              <a:rPr lang="en-US" dirty="0"/>
              <a:t>Automatic Suppression Systems (Type 1 Hood) IFC Section 904 must be approved and installed in accordance with this code. System shall be tested in accordance with UL 300, listed and labeled. </a:t>
            </a:r>
          </a:p>
          <a:p>
            <a:pPr>
              <a:lnSpc>
                <a:spcPct val="100000"/>
              </a:lnSpc>
            </a:pPr>
            <a:r>
              <a:rPr lang="en-US" dirty="0"/>
              <a:t>This requires system interlocking with automatic fuel shut off and ventilation control system. </a:t>
            </a:r>
          </a:p>
          <a:p>
            <a:pPr>
              <a:lnSpc>
                <a:spcPct val="100000"/>
              </a:lnSpc>
            </a:pPr>
            <a:r>
              <a:rPr lang="en-US" dirty="0"/>
              <a:t>Must also include manual activation device (Handpull). Manual </a:t>
            </a:r>
            <a:r>
              <a:rPr lang="en-US" dirty="0" err="1"/>
              <a:t>handpull</a:t>
            </a:r>
            <a:r>
              <a:rPr lang="en-US" dirty="0"/>
              <a:t> should be located at/near point of egress. </a:t>
            </a:r>
          </a:p>
          <a:p>
            <a:pPr>
              <a:lnSpc>
                <a:spcPct val="100000"/>
              </a:lnSpc>
            </a:pPr>
            <a:r>
              <a:rPr lang="en-US" dirty="0"/>
              <a:t>System shall be inspected, tagged and certified annually.</a:t>
            </a:r>
          </a:p>
        </p:txBody>
      </p:sp>
    </p:spTree>
    <p:extLst>
      <p:ext uri="{BB962C8B-B14F-4D97-AF65-F5344CB8AC3E}">
        <p14:creationId xmlns:p14="http://schemas.microsoft.com/office/powerpoint/2010/main" val="1758674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Automatic Fire Suppression System</a:t>
            </a:r>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87" y="2033561"/>
            <a:ext cx="5040086" cy="4205162"/>
          </a:xfrm>
          <a:prstGeom prst="rect">
            <a:avLst/>
          </a:prstGeom>
        </p:spPr>
      </p:pic>
      <p:pic>
        <p:nvPicPr>
          <p:cNvPr id="8" name="Content Placeholder 7">
            <a:extLst>
              <a:ext uri="{FF2B5EF4-FFF2-40B4-BE49-F238E27FC236}">
                <a16:creationId xmlns:a16="http://schemas.microsoft.com/office/drawing/2014/main" id="{42409943-7783-4C42-936C-BCE47CB72B59}"/>
              </a:ext>
            </a:extLst>
          </p:cNvPr>
          <p:cNvPicPr>
            <a:picLocks noGrp="1" noChangeAspect="1"/>
          </p:cNvPicPr>
          <p:nvPr>
            <p:ph idx="1"/>
          </p:nvPr>
        </p:nvPicPr>
        <p:blipFill>
          <a:blip r:embed="rId3"/>
          <a:stretch>
            <a:fillRect/>
          </a:stretch>
        </p:blipFill>
        <p:spPr>
          <a:xfrm>
            <a:off x="461161" y="2033561"/>
            <a:ext cx="5634839" cy="4210352"/>
          </a:xfrm>
          <a:prstGeom prst="rect">
            <a:avLst/>
          </a:prstGeom>
        </p:spPr>
      </p:pic>
    </p:spTree>
    <p:extLst>
      <p:ext uri="{BB962C8B-B14F-4D97-AF65-F5344CB8AC3E}">
        <p14:creationId xmlns:p14="http://schemas.microsoft.com/office/powerpoint/2010/main" val="1351677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Automatic Fire Suppression System</a:t>
            </a:r>
          </a:p>
        </p:txBody>
      </p:sp>
      <p:pic>
        <p:nvPicPr>
          <p:cNvPr id="3" name="Picture 2">
            <a:hlinkClick r:id="rId3"/>
            <a:extLst>
              <a:ext uri="{FF2B5EF4-FFF2-40B4-BE49-F238E27FC236}">
                <a16:creationId xmlns:a16="http://schemas.microsoft.com/office/drawing/2014/main" id="{60F9F8D3-B656-C34D-8FA5-CE0506890D7F}"/>
              </a:ext>
            </a:extLst>
          </p:cNvPr>
          <p:cNvPicPr>
            <a:picLocks noChangeAspect="1"/>
          </p:cNvPicPr>
          <p:nvPr/>
        </p:nvPicPr>
        <p:blipFill>
          <a:blip r:embed="rId4"/>
          <a:stretch>
            <a:fillRect/>
          </a:stretch>
        </p:blipFill>
        <p:spPr>
          <a:xfrm>
            <a:off x="2394857" y="1690688"/>
            <a:ext cx="7685510" cy="4519329"/>
          </a:xfrm>
          <a:prstGeom prst="rect">
            <a:avLst/>
          </a:prstGeom>
        </p:spPr>
      </p:pic>
      <p:sp>
        <p:nvSpPr>
          <p:cNvPr id="5" name="TextBox 4">
            <a:extLst>
              <a:ext uri="{FF2B5EF4-FFF2-40B4-BE49-F238E27FC236}">
                <a16:creationId xmlns:a16="http://schemas.microsoft.com/office/drawing/2014/main" id="{60B71305-DB70-2F42-958E-139F433CBE08}"/>
              </a:ext>
            </a:extLst>
          </p:cNvPr>
          <p:cNvSpPr txBox="1"/>
          <p:nvPr/>
        </p:nvSpPr>
        <p:spPr>
          <a:xfrm>
            <a:off x="4499428" y="6386286"/>
            <a:ext cx="3193143" cy="369332"/>
          </a:xfrm>
          <a:prstGeom prst="rect">
            <a:avLst/>
          </a:prstGeom>
          <a:noFill/>
        </p:spPr>
        <p:txBody>
          <a:bodyPr wrap="square" rtlCol="0">
            <a:spAutoFit/>
          </a:bodyPr>
          <a:lstStyle/>
          <a:p>
            <a:r>
              <a:rPr lang="en-US" dirty="0">
                <a:hlinkClick r:id="rId3"/>
              </a:rPr>
              <a:t>https://youtu.be/I-_SVsJvcUU</a:t>
            </a:r>
            <a:endParaRPr lang="en-US" dirty="0"/>
          </a:p>
        </p:txBody>
      </p:sp>
    </p:spTree>
    <p:extLst>
      <p:ext uri="{BB962C8B-B14F-4D97-AF65-F5344CB8AC3E}">
        <p14:creationId xmlns:p14="http://schemas.microsoft.com/office/powerpoint/2010/main" val="3875124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Finding contrary to safe ops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7659" y="1834590"/>
            <a:ext cx="3263503" cy="4351338"/>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5435" y="1834590"/>
            <a:ext cx="5295153" cy="4351338"/>
          </a:xfrm>
          <a:prstGeom prst="rect">
            <a:avLst/>
          </a:prstGeom>
        </p:spPr>
      </p:pic>
    </p:spTree>
    <p:extLst>
      <p:ext uri="{BB962C8B-B14F-4D97-AF65-F5344CB8AC3E}">
        <p14:creationId xmlns:p14="http://schemas.microsoft.com/office/powerpoint/2010/main" val="1149576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Finding contrary to safe ops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7837" y="1639643"/>
            <a:ext cx="3216484" cy="479163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055" y="1605296"/>
            <a:ext cx="3155945" cy="4775672"/>
          </a:xfrm>
          <a:prstGeom prst="rect">
            <a:avLst/>
          </a:prstGeom>
        </p:spPr>
      </p:pic>
      <p:sp>
        <p:nvSpPr>
          <p:cNvPr id="3" name="TextBox 2"/>
          <p:cNvSpPr txBox="1"/>
          <p:nvPr/>
        </p:nvSpPr>
        <p:spPr>
          <a:xfrm>
            <a:off x="4297680" y="2043662"/>
            <a:ext cx="2941320" cy="4247317"/>
          </a:xfrm>
          <a:prstGeom prst="rect">
            <a:avLst/>
          </a:prstGeom>
          <a:noFill/>
        </p:spPr>
        <p:txBody>
          <a:bodyPr wrap="square" rtlCol="0">
            <a:spAutoFit/>
          </a:bodyPr>
          <a:lstStyle/>
          <a:p>
            <a:pPr algn="ctr"/>
            <a:r>
              <a:rPr lang="en-US" sz="2800" dirty="0"/>
              <a:t>Fire Service Contractor failed to reconnect the pipe union post inspection. This contractor instillation error was discovered by inspectors.</a:t>
            </a:r>
          </a:p>
          <a:p>
            <a:endParaRPr lang="en-US" dirty="0"/>
          </a:p>
        </p:txBody>
      </p:sp>
      <p:cxnSp>
        <p:nvCxnSpPr>
          <p:cNvPr id="8" name="Straight Arrow Connector 7"/>
          <p:cNvCxnSpPr/>
          <p:nvPr/>
        </p:nvCxnSpPr>
        <p:spPr>
          <a:xfrm flipH="1">
            <a:off x="9357360" y="3662696"/>
            <a:ext cx="82296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681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Fire Extinguishers</a:t>
            </a:r>
          </a:p>
        </p:txBody>
      </p:sp>
      <p:sp>
        <p:nvSpPr>
          <p:cNvPr id="3" name="Content Placeholder 2"/>
          <p:cNvSpPr>
            <a:spLocks noGrp="1"/>
          </p:cNvSpPr>
          <p:nvPr>
            <p:ph idx="1"/>
          </p:nvPr>
        </p:nvSpPr>
        <p:spPr/>
        <p:txBody>
          <a:bodyPr/>
          <a:lstStyle/>
          <a:p>
            <a:r>
              <a:rPr lang="en-US" dirty="0"/>
              <a:t>Handheld fire extinguishers are required commensurate with the type of operation you are engaged in. Also, required to be inspected, tagged and certified annually.  </a:t>
            </a:r>
          </a:p>
          <a:p>
            <a:pPr marL="0" indent="0">
              <a:buNone/>
            </a:pPr>
            <a:endParaRPr lang="en-US" dirty="0"/>
          </a:p>
          <a:p>
            <a:pPr>
              <a:lnSpc>
                <a:spcPct val="150000"/>
              </a:lnSpc>
            </a:pPr>
            <a:r>
              <a:rPr lang="en-US" b="1" dirty="0"/>
              <a:t>Class K</a:t>
            </a:r>
          </a:p>
          <a:p>
            <a:pPr>
              <a:lnSpc>
                <a:spcPct val="150000"/>
              </a:lnSpc>
            </a:pPr>
            <a:r>
              <a:rPr lang="en-US" b="1" dirty="0"/>
              <a:t>2A20BC</a:t>
            </a:r>
          </a:p>
          <a:p>
            <a:pPr>
              <a:lnSpc>
                <a:spcPct val="150000"/>
              </a:lnSpc>
            </a:pPr>
            <a:r>
              <a:rPr lang="en-US" b="1" dirty="0"/>
              <a:t>3A40BC</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9604" y="3254911"/>
            <a:ext cx="2668675" cy="305351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253" y="3254911"/>
            <a:ext cx="2930554" cy="309387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784" y="3254911"/>
            <a:ext cx="3005141" cy="3053510"/>
          </a:xfrm>
          <a:prstGeom prst="rect">
            <a:avLst/>
          </a:prstGeom>
        </p:spPr>
      </p:pic>
    </p:spTree>
    <p:extLst>
      <p:ext uri="{BB962C8B-B14F-4D97-AF65-F5344CB8AC3E}">
        <p14:creationId xmlns:p14="http://schemas.microsoft.com/office/powerpoint/2010/main" val="59996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4192" y="2194560"/>
            <a:ext cx="10515600" cy="4312920"/>
          </a:xfrm>
        </p:spPr>
        <p:txBody>
          <a:bodyPr>
            <a:normAutofit fontScale="85000" lnSpcReduction="20000"/>
          </a:bodyPr>
          <a:lstStyle/>
          <a:p>
            <a:pPr marL="342900" lvl="1" indent="-342900">
              <a:lnSpc>
                <a:spcPct val="150000"/>
              </a:lnSpc>
              <a:spcBef>
                <a:spcPts val="1000"/>
              </a:spcBef>
              <a:buFont typeface="Arial" panose="020B0604020202020204" pitchFamily="34" charset="0"/>
              <a:buChar char="•"/>
            </a:pPr>
            <a:r>
              <a:rPr lang="en-US" sz="2400" b="1" dirty="0">
                <a:solidFill>
                  <a:schemeClr val="tx1"/>
                </a:solidFill>
              </a:rPr>
              <a:t>Know Your Risks – 3 most Common MFV hazards.</a:t>
            </a:r>
          </a:p>
          <a:p>
            <a:pPr marL="800100" lvl="1" indent="-342900">
              <a:lnSpc>
                <a:spcPct val="150000"/>
              </a:lnSpc>
              <a:buFont typeface="Arial" panose="020B0604020202020204" pitchFamily="34" charset="0"/>
              <a:buChar char="•"/>
            </a:pPr>
            <a:r>
              <a:rPr lang="en-US" b="1" dirty="0">
                <a:solidFill>
                  <a:schemeClr val="tx1"/>
                </a:solidFill>
              </a:rPr>
              <a:t>PROPANE</a:t>
            </a:r>
            <a:r>
              <a:rPr lang="en-US" dirty="0">
                <a:solidFill>
                  <a:schemeClr val="tx1"/>
                </a:solidFill>
              </a:rPr>
              <a:t> is the most significant risk of fire in a MFV. According to the NFPA, about 68 percent of MFV fires are related to propane. Almost all of the incidents resulting in injuries and deaths in the past four years have been the result of propane explosions.</a:t>
            </a:r>
          </a:p>
          <a:p>
            <a:pPr marL="800100" lvl="1" indent="-342900">
              <a:lnSpc>
                <a:spcPct val="150000"/>
              </a:lnSpc>
              <a:buFont typeface="Arial" panose="020B0604020202020204" pitchFamily="34" charset="0"/>
              <a:buChar char="•"/>
            </a:pPr>
            <a:r>
              <a:rPr lang="en-US" b="1" dirty="0">
                <a:solidFill>
                  <a:schemeClr val="tx1"/>
                </a:solidFill>
              </a:rPr>
              <a:t>GENERATORS</a:t>
            </a:r>
            <a:r>
              <a:rPr lang="en-US" dirty="0">
                <a:solidFill>
                  <a:schemeClr val="tx1"/>
                </a:solidFill>
              </a:rPr>
              <a:t> In older converted MFV, carbon monoxide can be created by a generator that has not been properly vented or placed safely away from ignition sources.</a:t>
            </a:r>
          </a:p>
          <a:p>
            <a:pPr marL="800100" lvl="1" indent="-342900">
              <a:lnSpc>
                <a:spcPct val="150000"/>
              </a:lnSpc>
              <a:buFont typeface="Arial" panose="020B0604020202020204" pitchFamily="34" charset="0"/>
              <a:buChar char="•"/>
            </a:pPr>
            <a:r>
              <a:rPr lang="en-US" b="1" dirty="0">
                <a:solidFill>
                  <a:schemeClr val="tx1"/>
                </a:solidFill>
              </a:rPr>
              <a:t>HOOD SUPPRESSION SYSTEMS </a:t>
            </a:r>
            <a:r>
              <a:rPr lang="en-US" dirty="0">
                <a:solidFill>
                  <a:schemeClr val="tx1"/>
                </a:solidFill>
              </a:rPr>
              <a:t>over cooking appliances have long been required for commercial kitchens. However, hood suppression systems may be absent in MFV that have been converted into mobile kitchens. </a:t>
            </a:r>
          </a:p>
          <a:p>
            <a:pPr marL="800100" lvl="1" indent="-342900">
              <a:lnSpc>
                <a:spcPct val="150000"/>
              </a:lnSpc>
              <a:buFont typeface="Arial" panose="020B0604020202020204" pitchFamily="34" charset="0"/>
              <a:buChar char="•"/>
            </a:pPr>
            <a:r>
              <a:rPr lang="en-US" dirty="0">
                <a:solidFill>
                  <a:schemeClr val="tx1"/>
                </a:solidFill>
              </a:rPr>
              <a:t>Additionally MFV must carry portable fire extinguishers, two types are required -- Class K extinguisher designed to suppress grease, fat or cooking oil fires, and an BC extinguisher capable of putting out fires involving flammable liquids as well energized electrical equipment.</a:t>
            </a:r>
          </a:p>
        </p:txBody>
      </p:sp>
      <p:sp>
        <p:nvSpPr>
          <p:cNvPr id="10" name="Title 1"/>
          <p:cNvSpPr>
            <a:spLocks noGrp="1"/>
          </p:cNvSpPr>
          <p:nvPr>
            <p:ph type="title"/>
          </p:nvPr>
        </p:nvSpPr>
        <p:spPr>
          <a:xfrm>
            <a:off x="774192" y="487045"/>
            <a:ext cx="10515600" cy="1325563"/>
          </a:xfrm>
        </p:spPr>
        <p:txBody>
          <a:bodyPr>
            <a:normAutofit fontScale="90000"/>
          </a:bodyPr>
          <a:lstStyle/>
          <a:p>
            <a:r>
              <a:rPr lang="en-US" sz="4800" b="1" dirty="0"/>
              <a:t>Mobile Food Vehicle (MFV) </a:t>
            </a:r>
            <a:br>
              <a:rPr lang="en-US" sz="4800" b="1" dirty="0"/>
            </a:br>
            <a:r>
              <a:rPr lang="en-US" sz="3200" b="1" cap="all" dirty="0"/>
              <a:t>A GROWING INDUSTRY BRIMMING WITH FIRE HAZARDS</a:t>
            </a:r>
            <a:br>
              <a:rPr lang="en-US" sz="3200" b="1" cap="all" dirty="0"/>
            </a:br>
            <a:r>
              <a:rPr lang="en-US" sz="2200" i="1" dirty="0"/>
              <a:t>Posted May 16, 2018 by </a:t>
            </a:r>
            <a:r>
              <a:rPr lang="en-US" sz="2200" i="1" dirty="0" err="1">
                <a:hlinkClick r:id="rId2"/>
              </a:rPr>
              <a:t>Koorsen</a:t>
            </a:r>
            <a:r>
              <a:rPr lang="en-US" sz="2200" i="1" dirty="0">
                <a:hlinkClick r:id="rId2"/>
              </a:rPr>
              <a:t> Fire &amp; Security</a:t>
            </a:r>
            <a:endParaRPr lang="en-US" sz="2700" b="1" cap="all" dirty="0"/>
          </a:p>
        </p:txBody>
      </p:sp>
    </p:spTree>
    <p:extLst>
      <p:ext uri="{BB962C8B-B14F-4D97-AF65-F5344CB8AC3E}">
        <p14:creationId xmlns:p14="http://schemas.microsoft.com/office/powerpoint/2010/main" val="3005134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Fire Extinguishers</a:t>
            </a:r>
          </a:p>
        </p:txBody>
      </p:sp>
      <p:sp>
        <p:nvSpPr>
          <p:cNvPr id="3" name="Content Placeholder 2"/>
          <p:cNvSpPr>
            <a:spLocks noGrp="1"/>
          </p:cNvSpPr>
          <p:nvPr>
            <p:ph idx="1"/>
          </p:nvPr>
        </p:nvSpPr>
        <p:spPr/>
        <p:txBody>
          <a:bodyPr/>
          <a:lstStyle/>
          <a:p>
            <a:pPr marL="0" indent="0">
              <a:buNone/>
            </a:pPr>
            <a:r>
              <a:rPr lang="en-US" u="sng" dirty="0"/>
              <a:t>Extinguisher Types</a:t>
            </a:r>
          </a:p>
          <a:p>
            <a:r>
              <a:rPr lang="en-US" dirty="0"/>
              <a:t>Class A- Water Can: Ordinary combustibles, Wood, Paper , natural fibers.</a:t>
            </a:r>
          </a:p>
          <a:p>
            <a:r>
              <a:rPr lang="en-US" b="1" dirty="0"/>
              <a:t>Class BC- CO2/Dry Chemical Combustible/Flammable Liquids	</a:t>
            </a:r>
          </a:p>
          <a:p>
            <a:r>
              <a:rPr lang="en-US" dirty="0"/>
              <a:t>Multi-Purpose Dry Chemical ABC-Ordinary combustibles, Flammable Liquids, Electrical</a:t>
            </a:r>
          </a:p>
          <a:p>
            <a:r>
              <a:rPr lang="en-US" dirty="0"/>
              <a:t>Class D- Metal</a:t>
            </a:r>
          </a:p>
          <a:p>
            <a:r>
              <a:rPr lang="en-US" b="1" dirty="0"/>
              <a:t>Class K- Kitchen cooking fluids (oil and fat)</a:t>
            </a:r>
          </a:p>
          <a:p>
            <a:r>
              <a:rPr lang="en-US" dirty="0"/>
              <a:t>Extinguishers shall be tagged/certified annually.</a:t>
            </a:r>
          </a:p>
          <a:p>
            <a:endParaRPr lang="en-US" dirty="0"/>
          </a:p>
        </p:txBody>
      </p:sp>
    </p:spTree>
    <p:extLst>
      <p:ext uri="{BB962C8B-B14F-4D97-AF65-F5344CB8AC3E}">
        <p14:creationId xmlns:p14="http://schemas.microsoft.com/office/powerpoint/2010/main" val="21057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Fuel Systems –LPG/Propane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0173" y="2498000"/>
            <a:ext cx="5852303" cy="3390181"/>
          </a:xfrm>
        </p:spPr>
      </p:pic>
      <p:pic>
        <p:nvPicPr>
          <p:cNvPr id="1026" name="Picture 2" descr="Image result for lpg food 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950" y="2549237"/>
            <a:ext cx="4433454" cy="3325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460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Fuel Systems –LPG/Propane</a:t>
            </a:r>
          </a:p>
        </p:txBody>
      </p:sp>
      <p:sp>
        <p:nvSpPr>
          <p:cNvPr id="3" name="Content Placeholder 2"/>
          <p:cNvSpPr>
            <a:spLocks noGrp="1"/>
          </p:cNvSpPr>
          <p:nvPr>
            <p:ph idx="1"/>
          </p:nvPr>
        </p:nvSpPr>
        <p:spPr/>
        <p:txBody>
          <a:bodyPr>
            <a:normAutofit lnSpcReduction="10000"/>
          </a:bodyPr>
          <a:lstStyle/>
          <a:p>
            <a:r>
              <a:rPr lang="en-US" dirty="0"/>
              <a:t>Requires inspection and compliance with IFC Chapter 61, NFPA 58</a:t>
            </a:r>
          </a:p>
          <a:p>
            <a:r>
              <a:rPr lang="en-US" dirty="0"/>
              <a:t>Tanks not built to ATSM requirement, not permanently mounted require Hydrostatic Testing. (every 3 years)</a:t>
            </a:r>
          </a:p>
          <a:p>
            <a:r>
              <a:rPr lang="en-US" dirty="0"/>
              <a:t>Relief valves shall be in direct communication with vapor space.</a:t>
            </a:r>
          </a:p>
          <a:p>
            <a:r>
              <a:rPr lang="en-US" dirty="0"/>
              <a:t>Tanks that are venting (puffing), may be a sign of issue, and require service. They are to be removed from the vehicle, immediately.</a:t>
            </a:r>
          </a:p>
          <a:p>
            <a:r>
              <a:rPr lang="en-US" dirty="0"/>
              <a:t>Hoses and piping must be UL or FM listed and marked to 350 psi working pressure. </a:t>
            </a:r>
          </a:p>
          <a:p>
            <a:r>
              <a:rPr lang="en-US" dirty="0"/>
              <a:t>Located outside of vehicle, secured with chain and/or mounting bracket. Prevent movement, shifting or rotating. </a:t>
            </a:r>
          </a:p>
        </p:txBody>
      </p:sp>
    </p:spTree>
    <p:extLst>
      <p:ext uri="{BB962C8B-B14F-4D97-AF65-F5344CB8AC3E}">
        <p14:creationId xmlns:p14="http://schemas.microsoft.com/office/powerpoint/2010/main" val="1477883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Philadelphia Food Truck Explosion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48" r="16761"/>
          <a:stretch/>
        </p:blipFill>
        <p:spPr bwMode="auto">
          <a:xfrm>
            <a:off x="6736079" y="2194560"/>
            <a:ext cx="4946073"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2439" y="1629281"/>
            <a:ext cx="5897881" cy="5016758"/>
          </a:xfrm>
          <a:prstGeom prst="rect">
            <a:avLst/>
          </a:prstGeom>
          <a:noFill/>
        </p:spPr>
        <p:txBody>
          <a:bodyPr wrap="square" rtlCol="0">
            <a:spAutoFit/>
          </a:bodyPr>
          <a:lstStyle/>
          <a:p>
            <a:pPr marL="285750" indent="-285750">
              <a:buFont typeface="Arial" panose="020B0604020202020204" pitchFamily="34" charset="0"/>
              <a:buChar char="•"/>
            </a:pPr>
            <a:r>
              <a:rPr lang="en-US" dirty="0"/>
              <a:t>July 1</a:t>
            </a:r>
            <a:r>
              <a:rPr lang="en-US" baseline="30000" dirty="0"/>
              <a:t>st</a:t>
            </a:r>
            <a:r>
              <a:rPr lang="en-US" dirty="0"/>
              <a:t>, 2014, Philadelphia Pennsylvania,  At Third and Wyoming streets.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High temperature 93 degrees.</a:t>
            </a:r>
          </a:p>
          <a:p>
            <a:pPr marL="171450" indent="-171450" fontAlgn="base">
              <a:buFont typeface="Arial" panose="020B0604020202020204" pitchFamily="34" charset="0"/>
              <a:buChar char="•"/>
            </a:pPr>
            <a:endParaRPr lang="en-US" sz="800" dirty="0"/>
          </a:p>
          <a:p>
            <a:pPr marL="285750" indent="-285750" fontAlgn="base">
              <a:buFont typeface="Arial" panose="020B0604020202020204" pitchFamily="34" charset="0"/>
              <a:buChar char="•"/>
            </a:pPr>
            <a:r>
              <a:rPr lang="en-US" dirty="0"/>
              <a:t>propane tank aboard “La </a:t>
            </a:r>
            <a:r>
              <a:rPr lang="en-US" dirty="0" err="1"/>
              <a:t>Paradilla</a:t>
            </a:r>
            <a:r>
              <a:rPr lang="en-US" dirty="0"/>
              <a:t> </a:t>
            </a:r>
            <a:r>
              <a:rPr lang="en-US" dirty="0" err="1"/>
              <a:t>Chapina</a:t>
            </a:r>
            <a:r>
              <a:rPr lang="en-US" dirty="0"/>
              <a:t>” explodes with workers inside as a result of a faulty and improperly filled Propane tank.</a:t>
            </a:r>
            <a:endParaRPr lang="en-US" b="1" dirty="0">
              <a:hlinkClick r:id="rId3" tooltip="Twitter"/>
            </a:endParaRPr>
          </a:p>
          <a:p>
            <a:pPr marL="171450" indent="-171450" fontAlgn="base">
              <a:buFont typeface="Arial" panose="020B0604020202020204" pitchFamily="34" charset="0"/>
              <a:buChar char="•"/>
            </a:pPr>
            <a:endParaRPr lang="en-US" sz="800" dirty="0"/>
          </a:p>
          <a:p>
            <a:pPr marL="285750" indent="-285750" fontAlgn="base">
              <a:buFont typeface="Arial" panose="020B0604020202020204" pitchFamily="34" charset="0"/>
              <a:buChar char="•"/>
            </a:pPr>
            <a:r>
              <a:rPr lang="en-US" dirty="0"/>
              <a:t>The Explosion killed Olga </a:t>
            </a:r>
            <a:r>
              <a:rPr lang="en-US" dirty="0" err="1"/>
              <a:t>Galdamez</a:t>
            </a:r>
            <a:r>
              <a:rPr lang="en-US" dirty="0"/>
              <a:t> and her 17-year-old daughter, Jaylin. The blast also injured nearly a dozen others.</a:t>
            </a:r>
            <a:br>
              <a:rPr lang="en-US" dirty="0">
                <a:hlinkClick r:id="rId3" tooltip="Twitter"/>
              </a:rPr>
            </a:br>
            <a:endParaRPr lang="en-US" sz="800" dirty="0"/>
          </a:p>
          <a:p>
            <a:pPr marL="285750" indent="-285750" fontAlgn="base">
              <a:buFont typeface="Arial" panose="020B0604020202020204" pitchFamily="34" charset="0"/>
              <a:buChar char="•"/>
            </a:pPr>
            <a:r>
              <a:rPr lang="en-US" dirty="0"/>
              <a:t>U-Haul fined $1 million, The company will pay a combined $160 million to two people who were badly injured, as well as </a:t>
            </a:r>
            <a:r>
              <a:rPr lang="en-US" dirty="0" err="1"/>
              <a:t>Galdamez</a:t>
            </a:r>
            <a:r>
              <a:rPr lang="en-US" dirty="0"/>
              <a:t>’ family.</a:t>
            </a:r>
          </a:p>
          <a:p>
            <a:pPr marL="171450" indent="-171450" fontAlgn="base">
              <a:buFont typeface="Arial" panose="020B0604020202020204" pitchFamily="34" charset="0"/>
              <a:buChar char="•"/>
            </a:pPr>
            <a:endParaRPr lang="en-US" sz="800" dirty="0"/>
          </a:p>
          <a:p>
            <a:pPr marL="285750" indent="-285750" fontAlgn="base">
              <a:buFont typeface="Arial" panose="020B0604020202020204" pitchFamily="34" charset="0"/>
              <a:buChar char="•"/>
            </a:pPr>
            <a:r>
              <a:rPr lang="en-US" dirty="0"/>
              <a:t>The settlement is the largest pretrial settlement in Pennsylvania state court history.</a:t>
            </a:r>
          </a:p>
          <a:p>
            <a:pPr fontAlgn="base"/>
            <a:endParaRPr lang="en-US" dirty="0"/>
          </a:p>
        </p:txBody>
      </p:sp>
    </p:spTree>
    <p:extLst>
      <p:ext uri="{BB962C8B-B14F-4D97-AF65-F5344CB8AC3E}">
        <p14:creationId xmlns:p14="http://schemas.microsoft.com/office/powerpoint/2010/main" val="3557562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Philadelphia Food Truck Explosion</a:t>
            </a:r>
          </a:p>
        </p:txBody>
      </p:sp>
      <p:sp>
        <p:nvSpPr>
          <p:cNvPr id="7" name="TextBox 6"/>
          <p:cNvSpPr txBox="1"/>
          <p:nvPr/>
        </p:nvSpPr>
        <p:spPr>
          <a:xfrm>
            <a:off x="3947886" y="6248400"/>
            <a:ext cx="3428274" cy="369332"/>
          </a:xfrm>
          <a:prstGeom prst="rect">
            <a:avLst/>
          </a:prstGeom>
          <a:noFill/>
        </p:spPr>
        <p:txBody>
          <a:bodyPr wrap="square" rtlCol="0">
            <a:spAutoFit/>
          </a:bodyPr>
          <a:lstStyle/>
          <a:p>
            <a:r>
              <a:rPr lang="en-US" dirty="0">
                <a:hlinkClick r:id="rId2"/>
              </a:rPr>
              <a:t>https://youtu.be/fBv5eFyJiwA</a:t>
            </a:r>
            <a:endParaRPr lang="en-US" dirty="0"/>
          </a:p>
        </p:txBody>
      </p:sp>
      <p:pic>
        <p:nvPicPr>
          <p:cNvPr id="4" name="Picture 3">
            <a:extLst>
              <a:ext uri="{FF2B5EF4-FFF2-40B4-BE49-F238E27FC236}">
                <a16:creationId xmlns:a16="http://schemas.microsoft.com/office/drawing/2014/main" id="{5F1749B6-5299-4B4B-9696-CDDB28FE51F2}"/>
              </a:ext>
            </a:extLst>
          </p:cNvPr>
          <p:cNvPicPr>
            <a:picLocks noChangeAspect="1"/>
          </p:cNvPicPr>
          <p:nvPr/>
        </p:nvPicPr>
        <p:blipFill>
          <a:blip r:embed="rId3"/>
          <a:stretch>
            <a:fillRect/>
          </a:stretch>
        </p:blipFill>
        <p:spPr>
          <a:xfrm>
            <a:off x="1968863" y="1690688"/>
            <a:ext cx="7736114" cy="4351564"/>
          </a:xfrm>
          <a:prstGeom prst="rect">
            <a:avLst/>
          </a:prstGeom>
        </p:spPr>
      </p:pic>
    </p:spTree>
    <p:extLst>
      <p:ext uri="{BB962C8B-B14F-4D97-AF65-F5344CB8AC3E}">
        <p14:creationId xmlns:p14="http://schemas.microsoft.com/office/powerpoint/2010/main" val="3822878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Philadelphia Food Truck Explosion</a:t>
            </a:r>
          </a:p>
        </p:txBody>
      </p:sp>
      <p:pic>
        <p:nvPicPr>
          <p:cNvPr id="4099"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798" y="1605296"/>
            <a:ext cx="7660654" cy="4313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297680" y="6248400"/>
            <a:ext cx="3078480" cy="369332"/>
          </a:xfrm>
          <a:prstGeom prst="rect">
            <a:avLst/>
          </a:prstGeom>
          <a:noFill/>
        </p:spPr>
        <p:txBody>
          <a:bodyPr wrap="square" rtlCol="0">
            <a:spAutoFit/>
          </a:bodyPr>
          <a:lstStyle/>
          <a:p>
            <a:r>
              <a:rPr lang="en-US" dirty="0">
                <a:hlinkClick r:id="rId2"/>
              </a:rPr>
              <a:t>https://youtu.be/1YLLfOreaVE</a:t>
            </a:r>
            <a:endParaRPr lang="en-US" dirty="0"/>
          </a:p>
        </p:txBody>
      </p:sp>
    </p:spTree>
    <p:extLst>
      <p:ext uri="{BB962C8B-B14F-4D97-AF65-F5344CB8AC3E}">
        <p14:creationId xmlns:p14="http://schemas.microsoft.com/office/powerpoint/2010/main" val="91944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Philadelphia Food Truck Explosion</a:t>
            </a:r>
          </a:p>
        </p:txBody>
      </p:sp>
      <p:sp>
        <p:nvSpPr>
          <p:cNvPr id="3" name="TextBox 2">
            <a:extLst>
              <a:ext uri="{FF2B5EF4-FFF2-40B4-BE49-F238E27FC236}">
                <a16:creationId xmlns:a16="http://schemas.microsoft.com/office/drawing/2014/main" id="{F97F23D9-C087-9B4A-972F-7E14C9D053CE}"/>
              </a:ext>
            </a:extLst>
          </p:cNvPr>
          <p:cNvSpPr txBox="1"/>
          <p:nvPr/>
        </p:nvSpPr>
        <p:spPr>
          <a:xfrm>
            <a:off x="4107543" y="6299200"/>
            <a:ext cx="3454400" cy="369332"/>
          </a:xfrm>
          <a:prstGeom prst="rect">
            <a:avLst/>
          </a:prstGeom>
          <a:noFill/>
        </p:spPr>
        <p:txBody>
          <a:bodyPr wrap="square" rtlCol="0">
            <a:spAutoFit/>
          </a:bodyPr>
          <a:lstStyle/>
          <a:p>
            <a:r>
              <a:rPr lang="en-US" dirty="0">
                <a:hlinkClick r:id="rId2"/>
              </a:rPr>
              <a:t>https://youtu.be/yDr_8kqmxLM</a:t>
            </a:r>
            <a:endParaRPr lang="en-US" dirty="0"/>
          </a:p>
        </p:txBody>
      </p:sp>
      <p:pic>
        <p:nvPicPr>
          <p:cNvPr id="8" name="Picture 7">
            <a:hlinkClick r:id="rId2"/>
            <a:extLst>
              <a:ext uri="{FF2B5EF4-FFF2-40B4-BE49-F238E27FC236}">
                <a16:creationId xmlns:a16="http://schemas.microsoft.com/office/drawing/2014/main" id="{60049BA7-897B-7140-8CA4-EF1CF255D52E}"/>
              </a:ext>
            </a:extLst>
          </p:cNvPr>
          <p:cNvPicPr>
            <a:picLocks noChangeAspect="1"/>
          </p:cNvPicPr>
          <p:nvPr/>
        </p:nvPicPr>
        <p:blipFill rotWithShape="1">
          <a:blip r:embed="rId3"/>
          <a:srcRect t="11979" b="12619"/>
          <a:stretch/>
        </p:blipFill>
        <p:spPr>
          <a:xfrm>
            <a:off x="2068286" y="1690688"/>
            <a:ext cx="7532914" cy="4259963"/>
          </a:xfrm>
          <a:prstGeom prst="rect">
            <a:avLst/>
          </a:prstGeom>
        </p:spPr>
      </p:pic>
    </p:spTree>
    <p:extLst>
      <p:ext uri="{BB962C8B-B14F-4D97-AF65-F5344CB8AC3E}">
        <p14:creationId xmlns:p14="http://schemas.microsoft.com/office/powerpoint/2010/main" val="211254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truck blast raises safety questions</a:t>
            </a:r>
          </a:p>
        </p:txBody>
      </p:sp>
      <p:pic>
        <p:nvPicPr>
          <p:cNvPr id="8" name="Picture 7">
            <a:hlinkClick r:id="rId2"/>
            <a:extLst>
              <a:ext uri="{FF2B5EF4-FFF2-40B4-BE49-F238E27FC236}">
                <a16:creationId xmlns:a16="http://schemas.microsoft.com/office/drawing/2014/main" id="{32744817-E4C9-BF4B-ABD7-FAD6EA59CD55}"/>
              </a:ext>
            </a:extLst>
          </p:cNvPr>
          <p:cNvPicPr>
            <a:picLocks noChangeAspect="1"/>
          </p:cNvPicPr>
          <p:nvPr/>
        </p:nvPicPr>
        <p:blipFill>
          <a:blip r:embed="rId3"/>
          <a:stretch>
            <a:fillRect/>
          </a:stretch>
        </p:blipFill>
        <p:spPr>
          <a:xfrm>
            <a:off x="2275114" y="2055813"/>
            <a:ext cx="7162800" cy="4011168"/>
          </a:xfrm>
          <a:prstGeom prst="rect">
            <a:avLst/>
          </a:prstGeom>
        </p:spPr>
      </p:pic>
      <p:sp>
        <p:nvSpPr>
          <p:cNvPr id="9" name="TextBox 8">
            <a:extLst>
              <a:ext uri="{FF2B5EF4-FFF2-40B4-BE49-F238E27FC236}">
                <a16:creationId xmlns:a16="http://schemas.microsoft.com/office/drawing/2014/main" id="{730DD82D-B174-8040-8A53-76352D7FB450}"/>
              </a:ext>
            </a:extLst>
          </p:cNvPr>
          <p:cNvSpPr txBox="1"/>
          <p:nvPr/>
        </p:nvSpPr>
        <p:spPr>
          <a:xfrm>
            <a:off x="4274457" y="6247440"/>
            <a:ext cx="3164113" cy="369332"/>
          </a:xfrm>
          <a:prstGeom prst="rect">
            <a:avLst/>
          </a:prstGeom>
          <a:noFill/>
        </p:spPr>
        <p:txBody>
          <a:bodyPr wrap="square" rtlCol="0">
            <a:spAutoFit/>
          </a:bodyPr>
          <a:lstStyle/>
          <a:p>
            <a:r>
              <a:rPr lang="en-US" dirty="0">
                <a:hlinkClick r:id="rId2"/>
              </a:rPr>
              <a:t>https://youtu.be/VrI1J5b485M</a:t>
            </a:r>
            <a:endParaRPr lang="en-US" dirty="0"/>
          </a:p>
        </p:txBody>
      </p:sp>
    </p:spTree>
    <p:extLst>
      <p:ext uri="{BB962C8B-B14F-4D97-AF65-F5344CB8AC3E}">
        <p14:creationId xmlns:p14="http://schemas.microsoft.com/office/powerpoint/2010/main" val="2992850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Compressed Gas Fuel Systems</a:t>
            </a:r>
          </a:p>
        </p:txBody>
      </p:sp>
      <p:sp>
        <p:nvSpPr>
          <p:cNvPr id="3" name="Content Placeholder 2"/>
          <p:cNvSpPr>
            <a:spLocks noGrp="1"/>
          </p:cNvSpPr>
          <p:nvPr>
            <p:ph idx="1"/>
          </p:nvPr>
        </p:nvSpPr>
        <p:spPr>
          <a:xfrm>
            <a:off x="838200" y="1825624"/>
            <a:ext cx="10515600" cy="4879975"/>
          </a:xfrm>
        </p:spPr>
        <p:txBody>
          <a:bodyPr>
            <a:normAutofit fontScale="92500" lnSpcReduction="10000"/>
          </a:bodyPr>
          <a:lstStyle/>
          <a:p>
            <a:r>
              <a:rPr lang="en-US" dirty="0"/>
              <a:t>LPG/Propane or CNG. Tank sizes vary, but it is common to find multiple tanks in use. 200 </a:t>
            </a:r>
            <a:r>
              <a:rPr lang="en-US" dirty="0" err="1"/>
              <a:t>lbs</a:t>
            </a:r>
            <a:r>
              <a:rPr lang="en-US" dirty="0"/>
              <a:t> aggregate Max Allowable Quantity.</a:t>
            </a:r>
          </a:p>
          <a:p>
            <a:r>
              <a:rPr lang="en-US" dirty="0"/>
              <a:t>Shall have a LPG/CNG GAS Detector inside of MFV. </a:t>
            </a:r>
          </a:p>
          <a:p>
            <a:r>
              <a:rPr lang="en-US" dirty="0"/>
              <a:t>All tanks are subject to US-DOT inspection requirements. Must be within their hydrostatic test/external examination dates</a:t>
            </a:r>
          </a:p>
          <a:p>
            <a:r>
              <a:rPr lang="en-US" dirty="0"/>
              <a:t>Tanks shall be secured with mounting brackets or chains. Bungee cords are not a viable means of security. Relief valves shall be in operating order and in line with the vapor space and vented to the atmosphere. </a:t>
            </a:r>
          </a:p>
          <a:p>
            <a:r>
              <a:rPr lang="en-US" dirty="0"/>
              <a:t>Requires remote “SHUT OFF” via ¼ turn valve with reflective 4” lettering  signage.</a:t>
            </a:r>
          </a:p>
          <a:p>
            <a:r>
              <a:rPr lang="en-US" dirty="0"/>
              <a:t>Requires “NO SMOKING” marking, reflective 2” lettering.</a:t>
            </a:r>
          </a:p>
          <a:p>
            <a:pPr marL="0" indent="0">
              <a:buNone/>
            </a:pPr>
            <a:r>
              <a:rPr lang="en-US" dirty="0"/>
              <a:t> </a:t>
            </a:r>
          </a:p>
          <a:p>
            <a:endParaRPr lang="en-US" dirty="0"/>
          </a:p>
        </p:txBody>
      </p:sp>
    </p:spTree>
    <p:extLst>
      <p:ext uri="{BB962C8B-B14F-4D97-AF65-F5344CB8AC3E}">
        <p14:creationId xmlns:p14="http://schemas.microsoft.com/office/powerpoint/2010/main" val="75069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Fuel Shutoffs</a:t>
            </a:r>
          </a:p>
        </p:txBody>
      </p:sp>
      <p:sp>
        <p:nvSpPr>
          <p:cNvPr id="3" name="Content Placeholder 2"/>
          <p:cNvSpPr>
            <a:spLocks noGrp="1"/>
          </p:cNvSpPr>
          <p:nvPr>
            <p:ph idx="1"/>
          </p:nvPr>
        </p:nvSpPr>
        <p:spPr>
          <a:xfrm>
            <a:off x="426720" y="1825624"/>
            <a:ext cx="6397727" cy="4666615"/>
          </a:xfrm>
        </p:spPr>
        <p:txBody>
          <a:bodyPr>
            <a:normAutofit fontScale="92500" lnSpcReduction="20000"/>
          </a:bodyPr>
          <a:lstStyle/>
          <a:p>
            <a:pPr>
              <a:lnSpc>
                <a:spcPct val="120000"/>
              </a:lnSpc>
            </a:pPr>
            <a:r>
              <a:rPr lang="en-US" sz="3000" dirty="0"/>
              <a:t>Pressure release valves pointed away from doors</a:t>
            </a:r>
          </a:p>
          <a:p>
            <a:pPr>
              <a:lnSpc>
                <a:spcPct val="120000"/>
              </a:lnSpc>
            </a:pPr>
            <a:r>
              <a:rPr lang="en-US" sz="3000" dirty="0"/>
              <a:t>All Knobs on appliances shall be in place and functioning. </a:t>
            </a:r>
          </a:p>
          <a:p>
            <a:pPr>
              <a:lnSpc>
                <a:spcPct val="120000"/>
              </a:lnSpc>
            </a:pPr>
            <a:r>
              <a:rPr lang="en-US" sz="3000" dirty="0"/>
              <a:t>Automatic / Integrated fuel shutoffs required for Type I hoods	</a:t>
            </a:r>
          </a:p>
          <a:p>
            <a:pPr>
              <a:lnSpc>
                <a:spcPct val="120000"/>
              </a:lnSpc>
            </a:pPr>
            <a:r>
              <a:rPr lang="en-US" sz="3000" dirty="0"/>
              <a:t>Manual shutoffs at appliance</a:t>
            </a:r>
          </a:p>
          <a:p>
            <a:pPr>
              <a:lnSpc>
                <a:spcPct val="120000"/>
              </a:lnSpc>
            </a:pPr>
            <a:r>
              <a:rPr lang="en-US" sz="3000" dirty="0"/>
              <a:t>Main Shutoffs at source - Cylinder Must be marked!</a:t>
            </a:r>
          </a:p>
        </p:txBody>
      </p:sp>
      <p:pic>
        <p:nvPicPr>
          <p:cNvPr id="5" name="Picture 4">
            <a:extLst>
              <a:ext uri="{FF2B5EF4-FFF2-40B4-BE49-F238E27FC236}">
                <a16:creationId xmlns:a16="http://schemas.microsoft.com/office/drawing/2014/main" id="{36FE0284-2511-1645-AD58-89D466363D61}"/>
              </a:ext>
            </a:extLst>
          </p:cNvPr>
          <p:cNvPicPr>
            <a:picLocks noChangeAspect="1"/>
          </p:cNvPicPr>
          <p:nvPr/>
        </p:nvPicPr>
        <p:blipFill rotWithShape="1">
          <a:blip r:embed="rId2"/>
          <a:srcRect l="44612" t="9154" r="22572" b="36207"/>
          <a:stretch/>
        </p:blipFill>
        <p:spPr>
          <a:xfrm>
            <a:off x="6824447" y="1970421"/>
            <a:ext cx="4714928" cy="4351338"/>
          </a:xfrm>
          <a:prstGeom prst="rect">
            <a:avLst/>
          </a:prstGeom>
        </p:spPr>
      </p:pic>
      <p:cxnSp>
        <p:nvCxnSpPr>
          <p:cNvPr id="8" name="Straight Arrow Connector 7">
            <a:extLst>
              <a:ext uri="{FF2B5EF4-FFF2-40B4-BE49-F238E27FC236}">
                <a16:creationId xmlns:a16="http://schemas.microsoft.com/office/drawing/2014/main" id="{64EDF916-F3D3-DD4D-B004-F2F6A0AFB403}"/>
              </a:ext>
            </a:extLst>
          </p:cNvPr>
          <p:cNvCxnSpPr>
            <a:cxnSpLocks/>
          </p:cNvCxnSpPr>
          <p:nvPr/>
        </p:nvCxnSpPr>
        <p:spPr>
          <a:xfrm>
            <a:off x="7460343" y="4412344"/>
            <a:ext cx="537028" cy="167709"/>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951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2618" y="365125"/>
            <a:ext cx="10841182" cy="1325563"/>
          </a:xfrm>
        </p:spPr>
        <p:txBody>
          <a:bodyPr/>
          <a:lstStyle/>
          <a:p>
            <a:r>
              <a:rPr lang="en-US" dirty="0"/>
              <a:t>Portland Oregon Food Cart Fire</a:t>
            </a:r>
          </a:p>
        </p:txBody>
      </p:sp>
      <p:sp>
        <p:nvSpPr>
          <p:cNvPr id="3" name="TextBox 2"/>
          <p:cNvSpPr txBox="1"/>
          <p:nvPr/>
        </p:nvSpPr>
        <p:spPr>
          <a:xfrm>
            <a:off x="3931920" y="6304002"/>
            <a:ext cx="3078480" cy="369332"/>
          </a:xfrm>
          <a:prstGeom prst="rect">
            <a:avLst/>
          </a:prstGeom>
          <a:noFill/>
        </p:spPr>
        <p:txBody>
          <a:bodyPr wrap="square" rtlCol="0">
            <a:spAutoFit/>
          </a:bodyPr>
          <a:lstStyle/>
          <a:p>
            <a:r>
              <a:rPr lang="en-US" dirty="0">
                <a:hlinkClick r:id="rId2"/>
              </a:rPr>
              <a:t>https://youtu.be/FkVKnAn60ss</a:t>
            </a:r>
            <a:endParaRPr lang="en-US" dirty="0"/>
          </a:p>
        </p:txBody>
      </p:sp>
      <p:pic>
        <p:nvPicPr>
          <p:cNvPr id="1026" name="Picture 2" descr="Image result for food truck fi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279" y="1744531"/>
            <a:ext cx="7501255" cy="421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118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Explosive Gas Detector Alarm </a:t>
            </a:r>
          </a:p>
        </p:txBody>
      </p:sp>
      <p:pic>
        <p:nvPicPr>
          <p:cNvPr id="4" name="Picture 3">
            <a:extLst>
              <a:ext uri="{FF2B5EF4-FFF2-40B4-BE49-F238E27FC236}">
                <a16:creationId xmlns:a16="http://schemas.microsoft.com/office/drawing/2014/main" id="{6780B991-1804-4643-94B4-4AEA8D38E870}"/>
              </a:ext>
            </a:extLst>
          </p:cNvPr>
          <p:cNvPicPr>
            <a:picLocks noChangeAspect="1"/>
          </p:cNvPicPr>
          <p:nvPr/>
        </p:nvPicPr>
        <p:blipFill>
          <a:blip r:embed="rId2"/>
          <a:stretch>
            <a:fillRect/>
          </a:stretch>
        </p:blipFill>
        <p:spPr>
          <a:xfrm>
            <a:off x="7680960" y="2063431"/>
            <a:ext cx="3779520" cy="3779520"/>
          </a:xfrm>
          <a:prstGeom prst="rect">
            <a:avLst/>
          </a:prstGeom>
        </p:spPr>
      </p:pic>
      <p:pic>
        <p:nvPicPr>
          <p:cNvPr id="9" name="Picture 8">
            <a:extLst>
              <a:ext uri="{FF2B5EF4-FFF2-40B4-BE49-F238E27FC236}">
                <a16:creationId xmlns:a16="http://schemas.microsoft.com/office/drawing/2014/main" id="{B10EBB9C-7E0C-B946-80FF-35F3A0BD2D1E}"/>
              </a:ext>
            </a:extLst>
          </p:cNvPr>
          <p:cNvPicPr>
            <a:picLocks noChangeAspect="1"/>
          </p:cNvPicPr>
          <p:nvPr/>
        </p:nvPicPr>
        <p:blipFill rotWithShape="1">
          <a:blip r:embed="rId3"/>
          <a:srcRect l="20874" t="11778" r="21390" b="12057"/>
          <a:stretch/>
        </p:blipFill>
        <p:spPr>
          <a:xfrm>
            <a:off x="868681" y="2063431"/>
            <a:ext cx="3017520" cy="3823927"/>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960" y="2063432"/>
            <a:ext cx="3048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678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Wheel Chocks</a:t>
            </a:r>
          </a:p>
        </p:txBody>
      </p:sp>
      <p:pic>
        <p:nvPicPr>
          <p:cNvPr id="1026" name="Picture 2" descr="Image result for wheel chock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302" y="2415222"/>
            <a:ext cx="5048250" cy="3362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eel chocks food truck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2415222"/>
            <a:ext cx="4486275"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958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Generator Operations</a:t>
            </a:r>
          </a:p>
        </p:txBody>
      </p:sp>
      <p:sp>
        <p:nvSpPr>
          <p:cNvPr id="3" name="Content Placeholder 2"/>
          <p:cNvSpPr>
            <a:spLocks noGrp="1"/>
          </p:cNvSpPr>
          <p:nvPr>
            <p:ph idx="1"/>
          </p:nvPr>
        </p:nvSpPr>
        <p:spPr/>
        <p:txBody>
          <a:bodyPr/>
          <a:lstStyle/>
          <a:p>
            <a:r>
              <a:rPr lang="en-US" dirty="0"/>
              <a:t>Ordinance Noise Requirements </a:t>
            </a:r>
            <a:r>
              <a:rPr lang="en-US" sz="2400" i="1" dirty="0"/>
              <a:t>All generators must operate at a level of 80 decibels or lower when measure from a distance of 15 feet. Initial Inspection by the fire department will include generator noise testing.</a:t>
            </a:r>
          </a:p>
          <a:p>
            <a:r>
              <a:rPr lang="en-US" dirty="0"/>
              <a:t>All Mobile Food Businesses shall direct exhaust away from the service side of the vehicle. </a:t>
            </a:r>
            <a:r>
              <a:rPr lang="en-US" sz="2400" i="1" dirty="0"/>
              <a:t> </a:t>
            </a:r>
          </a:p>
          <a:p>
            <a:r>
              <a:rPr lang="en-US" dirty="0"/>
              <a:t>Refueling: Make sure your generator is filled prior to opening for the day. </a:t>
            </a:r>
            <a:r>
              <a:rPr lang="en-US" b="1" dirty="0"/>
              <a:t>If you must refuel, shutoff your generator allow 20 minutes to cool off, separate from other ignition sources. </a:t>
            </a:r>
          </a:p>
          <a:p>
            <a:r>
              <a:rPr lang="en-US" dirty="0"/>
              <a:t>Gasoline must be </a:t>
            </a:r>
            <a:r>
              <a:rPr lang="en-US" b="1" dirty="0"/>
              <a:t>metal</a:t>
            </a:r>
            <a:r>
              <a:rPr lang="en-US" dirty="0"/>
              <a:t> safety cans, and stored away from operations. </a:t>
            </a:r>
          </a:p>
        </p:txBody>
      </p:sp>
    </p:spTree>
    <p:extLst>
      <p:ext uri="{BB962C8B-B14F-4D97-AF65-F5344CB8AC3E}">
        <p14:creationId xmlns:p14="http://schemas.microsoft.com/office/powerpoint/2010/main" val="3988661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Generator Fires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1860" t="10784" r="6352" b="20387"/>
          <a:stretch/>
        </p:blipFill>
        <p:spPr>
          <a:xfrm>
            <a:off x="441959" y="2164080"/>
            <a:ext cx="5090427" cy="3672840"/>
          </a:xfrm>
        </p:spPr>
      </p:pic>
      <p:pic>
        <p:nvPicPr>
          <p:cNvPr id="10242" name="Picture 2" descr="Image result for food truck generator 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819" y="2164080"/>
            <a:ext cx="5505472" cy="3672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686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Generator Fires</a:t>
            </a:r>
          </a:p>
        </p:txBody>
      </p:sp>
      <p:sp>
        <p:nvSpPr>
          <p:cNvPr id="3" name="Content Placeholder 2"/>
          <p:cNvSpPr>
            <a:spLocks noGrp="1"/>
          </p:cNvSpPr>
          <p:nvPr>
            <p:ph idx="1"/>
          </p:nvPr>
        </p:nvSpPr>
        <p:spPr/>
        <p:txBody>
          <a:bodyPr>
            <a:normAutofit/>
          </a:bodyPr>
          <a:lstStyle/>
          <a:p>
            <a:pPr marL="0" indent="0">
              <a:buNone/>
            </a:pPr>
            <a:endParaRPr lang="en-US" dirty="0"/>
          </a:p>
          <a:p>
            <a:endParaRPr lang="en-US" dirty="0"/>
          </a:p>
          <a:p>
            <a:pPr marL="0" indent="0">
              <a:buNone/>
            </a:pPr>
            <a:endParaRPr lang="en-US" dirty="0"/>
          </a:p>
        </p:txBody>
      </p:sp>
      <p:pic>
        <p:nvPicPr>
          <p:cNvPr id="8" name="ajMos9yVzMo"/>
          <p:cNvPicPr>
            <a:picLocks noRot="1" noChangeAspect="1"/>
          </p:cNvPicPr>
          <p:nvPr>
            <a:videoFile r:link="rId1"/>
          </p:nvPr>
        </p:nvPicPr>
        <p:blipFill rotWithShape="1">
          <a:blip r:embed="rId4"/>
          <a:srcRect t="11912" b="11995"/>
          <a:stretch/>
        </p:blipFill>
        <p:spPr>
          <a:xfrm>
            <a:off x="2289766" y="2022637"/>
            <a:ext cx="7159034" cy="3829523"/>
          </a:xfrm>
          <a:prstGeom prst="rect">
            <a:avLst/>
          </a:prstGeom>
        </p:spPr>
      </p:pic>
      <p:sp>
        <p:nvSpPr>
          <p:cNvPr id="4" name="TextBox 3">
            <a:extLst>
              <a:ext uri="{FF2B5EF4-FFF2-40B4-BE49-F238E27FC236}">
                <a16:creationId xmlns:a16="http://schemas.microsoft.com/office/drawing/2014/main" id="{19BD3F03-916B-2C43-8B91-51A7DB295CEA}"/>
              </a:ext>
            </a:extLst>
          </p:cNvPr>
          <p:cNvSpPr txBox="1"/>
          <p:nvPr/>
        </p:nvSpPr>
        <p:spPr>
          <a:xfrm>
            <a:off x="4250940" y="6271010"/>
            <a:ext cx="3236686" cy="369332"/>
          </a:xfrm>
          <a:prstGeom prst="rect">
            <a:avLst/>
          </a:prstGeom>
          <a:noFill/>
        </p:spPr>
        <p:txBody>
          <a:bodyPr wrap="square" rtlCol="0">
            <a:spAutoFit/>
          </a:bodyPr>
          <a:lstStyle/>
          <a:p>
            <a:r>
              <a:rPr lang="en-US" dirty="0">
                <a:hlinkClick r:id="rId5"/>
              </a:rPr>
              <a:t>https://</a:t>
            </a:r>
            <a:r>
              <a:rPr lang="en-US" dirty="0" err="1">
                <a:hlinkClick r:id="rId5"/>
              </a:rPr>
              <a:t>youtu.be</a:t>
            </a:r>
            <a:r>
              <a:rPr lang="en-US" dirty="0">
                <a:hlinkClick r:id="rId5"/>
              </a:rPr>
              <a:t>/ajMos9yVzMo</a:t>
            </a:r>
            <a:endParaRPr lang="en-US" dirty="0"/>
          </a:p>
        </p:txBody>
      </p:sp>
    </p:spTree>
    <p:extLst>
      <p:ext uri="{BB962C8B-B14F-4D97-AF65-F5344CB8AC3E}">
        <p14:creationId xmlns:p14="http://schemas.microsoft.com/office/powerpoint/2010/main" val="170095276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Findings contrary to safe ops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798731"/>
            <a:ext cx="4783480"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3246" y="1798731"/>
            <a:ext cx="5320554" cy="4351338"/>
          </a:xfrm>
          <a:prstGeom prst="rect">
            <a:avLst/>
          </a:prstGeom>
        </p:spPr>
      </p:pic>
    </p:spTree>
    <p:extLst>
      <p:ext uri="{BB962C8B-B14F-4D97-AF65-F5344CB8AC3E}">
        <p14:creationId xmlns:p14="http://schemas.microsoft.com/office/powerpoint/2010/main" val="3923145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Findings contrary to safe ops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1681586"/>
            <a:ext cx="3775635" cy="405981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01233" y="1629366"/>
            <a:ext cx="4008677" cy="4215384"/>
          </a:xfrm>
          <a:prstGeom prst="rect">
            <a:avLst/>
          </a:prstGeom>
        </p:spPr>
      </p:pic>
      <p:sp>
        <p:nvSpPr>
          <p:cNvPr id="3" name="TextBox 2"/>
          <p:cNvSpPr txBox="1"/>
          <p:nvPr/>
        </p:nvSpPr>
        <p:spPr>
          <a:xfrm>
            <a:off x="685800" y="5897878"/>
            <a:ext cx="10424160" cy="738664"/>
          </a:xfrm>
          <a:prstGeom prst="rect">
            <a:avLst/>
          </a:prstGeom>
          <a:noFill/>
        </p:spPr>
        <p:txBody>
          <a:bodyPr wrap="square" rtlCol="0">
            <a:spAutoFit/>
          </a:bodyPr>
          <a:lstStyle/>
          <a:p>
            <a:r>
              <a:rPr lang="en-US" sz="2400" dirty="0"/>
              <a:t>Improper electrical and improper gas can with proximity issue to ignition source </a:t>
            </a:r>
          </a:p>
          <a:p>
            <a:endParaRPr lang="en-US" dirty="0"/>
          </a:p>
        </p:txBody>
      </p:sp>
    </p:spTree>
    <p:extLst>
      <p:ext uri="{BB962C8B-B14F-4D97-AF65-F5344CB8AC3E}">
        <p14:creationId xmlns:p14="http://schemas.microsoft.com/office/powerpoint/2010/main" val="2492441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Findings contrary to safe ops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28320" y="2163744"/>
            <a:ext cx="4185920" cy="3139439"/>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14931" b="25498"/>
          <a:stretch/>
        </p:blipFill>
        <p:spPr>
          <a:xfrm>
            <a:off x="4727302" y="1624730"/>
            <a:ext cx="5660282" cy="4201692"/>
          </a:xfrm>
          <a:prstGeom prst="rect">
            <a:avLst/>
          </a:prstGeom>
        </p:spPr>
      </p:pic>
      <p:sp>
        <p:nvSpPr>
          <p:cNvPr id="3" name="TextBox 2"/>
          <p:cNvSpPr txBox="1"/>
          <p:nvPr/>
        </p:nvSpPr>
        <p:spPr>
          <a:xfrm>
            <a:off x="1051560" y="5826422"/>
            <a:ext cx="9098280" cy="830997"/>
          </a:xfrm>
          <a:prstGeom prst="rect">
            <a:avLst/>
          </a:prstGeom>
          <a:noFill/>
        </p:spPr>
        <p:txBody>
          <a:bodyPr wrap="square" rtlCol="0">
            <a:spAutoFit/>
          </a:bodyPr>
          <a:lstStyle/>
          <a:p>
            <a:pPr algn="ctr"/>
            <a:r>
              <a:rPr lang="en-US" sz="2400" dirty="0"/>
              <a:t>MFV parked Too close to building  &amp; improper gas can, trash accumulation, and proximity to running generator –ignition source</a:t>
            </a:r>
          </a:p>
        </p:txBody>
      </p:sp>
    </p:spTree>
    <p:extLst>
      <p:ext uri="{BB962C8B-B14F-4D97-AF65-F5344CB8AC3E}">
        <p14:creationId xmlns:p14="http://schemas.microsoft.com/office/powerpoint/2010/main" val="3767108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Power Systems</a:t>
            </a:r>
          </a:p>
        </p:txBody>
      </p:sp>
      <p:sp>
        <p:nvSpPr>
          <p:cNvPr id="3" name="Content Placeholder 2"/>
          <p:cNvSpPr>
            <a:spLocks noGrp="1"/>
          </p:cNvSpPr>
          <p:nvPr>
            <p:ph idx="1"/>
          </p:nvPr>
        </p:nvSpPr>
        <p:spPr/>
        <p:txBody>
          <a:bodyPr/>
          <a:lstStyle/>
          <a:p>
            <a:r>
              <a:rPr lang="en-US" dirty="0"/>
              <a:t>Shore lines/Extension Cords shall be plugged directly into an approved receptacle, except for approved multi plug extension cords. No Pigtails, splicing or “daisy chaining”. Cords shall not be less than the required </a:t>
            </a:r>
            <a:r>
              <a:rPr lang="en-US" dirty="0" err="1"/>
              <a:t>ampheres</a:t>
            </a:r>
            <a:r>
              <a:rPr lang="en-US" dirty="0"/>
              <a:t> of the appliance supplied. </a:t>
            </a:r>
          </a:p>
          <a:p>
            <a:r>
              <a:rPr lang="en-US" dirty="0"/>
              <a:t>Cords shall be in good condition without splices, deterioration or damage. Must be protected from physical damage or becoming a trip hazard. </a:t>
            </a:r>
          </a:p>
          <a:p>
            <a:r>
              <a:rPr lang="en-US" dirty="0"/>
              <a:t>All connections must be weather tight from rain/snow/water. No household power cords or electrical outlets permitted.</a:t>
            </a:r>
          </a:p>
          <a:p>
            <a:r>
              <a:rPr lang="en-US" dirty="0"/>
              <a:t>All wiring shall be in compliance with the NEC. </a:t>
            </a:r>
          </a:p>
        </p:txBody>
      </p:sp>
    </p:spTree>
    <p:extLst>
      <p:ext uri="{BB962C8B-B14F-4D97-AF65-F5344CB8AC3E}">
        <p14:creationId xmlns:p14="http://schemas.microsoft.com/office/powerpoint/2010/main" val="408634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Means of Egress</a:t>
            </a:r>
          </a:p>
        </p:txBody>
      </p:sp>
      <p:sp>
        <p:nvSpPr>
          <p:cNvPr id="3" name="Content Placeholder 2"/>
          <p:cNvSpPr>
            <a:spLocks noGrp="1"/>
          </p:cNvSpPr>
          <p:nvPr>
            <p:ph idx="1"/>
          </p:nvPr>
        </p:nvSpPr>
        <p:spPr>
          <a:xfrm>
            <a:off x="838200" y="1690688"/>
            <a:ext cx="10515600" cy="4351338"/>
          </a:xfrm>
        </p:spPr>
        <p:txBody>
          <a:bodyPr/>
          <a:lstStyle/>
          <a:p>
            <a:r>
              <a:rPr lang="en-US" dirty="0"/>
              <a:t>Getting out of a food truck during an emergency is CRITICAL!</a:t>
            </a:r>
          </a:p>
          <a:p>
            <a:r>
              <a:rPr lang="en-US" dirty="0"/>
              <a:t>Doors must function 100%. This includes latches and handles.</a:t>
            </a:r>
          </a:p>
          <a:p>
            <a:r>
              <a:rPr lang="en-US" dirty="0"/>
              <a:t>Keep your pathway clear, and clean. Blocking, tripping and slipping will hamper your escape.</a:t>
            </a:r>
          </a:p>
          <a:p>
            <a:r>
              <a:rPr lang="en-US" dirty="0"/>
              <a:t>Storage should not be kept in travel areas. It should also be stored securely..</a:t>
            </a:r>
          </a:p>
          <a:p>
            <a:r>
              <a:rPr lang="en-US" dirty="0"/>
              <a:t>Make sure your exit and path away from the vehicle is not blocked or narrowed. This includes inside and outside of vehicle. </a:t>
            </a:r>
          </a:p>
        </p:txBody>
      </p:sp>
    </p:spTree>
    <p:extLst>
      <p:ext uri="{BB962C8B-B14F-4D97-AF65-F5344CB8AC3E}">
        <p14:creationId xmlns:p14="http://schemas.microsoft.com/office/powerpoint/2010/main" val="313139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2618" y="365125"/>
            <a:ext cx="10841182" cy="1325563"/>
          </a:xfrm>
        </p:spPr>
        <p:txBody>
          <a:bodyPr/>
          <a:lstStyle/>
          <a:p>
            <a:r>
              <a:rPr lang="en-US" dirty="0"/>
              <a:t>Portland Oregon Food Cart Fire</a:t>
            </a:r>
          </a:p>
        </p:txBody>
      </p:sp>
      <p:sp>
        <p:nvSpPr>
          <p:cNvPr id="3" name="TextBox 2"/>
          <p:cNvSpPr txBox="1"/>
          <p:nvPr/>
        </p:nvSpPr>
        <p:spPr>
          <a:xfrm>
            <a:off x="3931920" y="6304002"/>
            <a:ext cx="3093720" cy="369332"/>
          </a:xfrm>
          <a:prstGeom prst="rect">
            <a:avLst/>
          </a:prstGeom>
          <a:noFill/>
        </p:spPr>
        <p:txBody>
          <a:bodyPr wrap="square" rtlCol="0">
            <a:spAutoFit/>
          </a:bodyPr>
          <a:lstStyle/>
          <a:p>
            <a:r>
              <a:rPr lang="en-US" dirty="0">
                <a:hlinkClick r:id="rId2"/>
              </a:rPr>
              <a:t>https://youtu.be/Pc-jS-BXFq8</a:t>
            </a:r>
            <a:r>
              <a:rPr lang="en-US" dirty="0"/>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243" y="1719262"/>
            <a:ext cx="7681844" cy="431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1273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Means of Egress</a:t>
            </a:r>
          </a:p>
        </p:txBody>
      </p:sp>
      <p:sp>
        <p:nvSpPr>
          <p:cNvPr id="3" name="Content Placeholder 2"/>
          <p:cNvSpPr>
            <a:spLocks noGrp="1"/>
          </p:cNvSpPr>
          <p:nvPr>
            <p:ph idx="1"/>
          </p:nvPr>
        </p:nvSpPr>
        <p:spPr/>
        <p:txBody>
          <a:bodyPr>
            <a:normAutofit/>
          </a:bodyPr>
          <a:lstStyle/>
          <a:p>
            <a:r>
              <a:rPr lang="en-US" dirty="0"/>
              <a:t>Doors must be clear for exit. Hardware must be in good repair. </a:t>
            </a:r>
          </a:p>
          <a:p>
            <a:r>
              <a:rPr lang="en-US" dirty="0"/>
              <a:t>Exits must be marked with reflective 2” signage. </a:t>
            </a:r>
          </a:p>
          <a:p>
            <a:r>
              <a:rPr lang="en-US" dirty="0"/>
              <a:t>Operations in trucks greater than 10 feet may require 2 means of exiting. means of egress with a travel distance not to exceed 10’</a:t>
            </a:r>
          </a:p>
          <a:p>
            <a:r>
              <a:rPr lang="en-US" dirty="0"/>
              <a:t>74” floor to ceiling Clear unobstructed over the aisle way </a:t>
            </a:r>
          </a:p>
          <a:p>
            <a:r>
              <a:rPr lang="en-US" dirty="0"/>
              <a:t>Minimum width of 30” of unobstructed aisle Space</a:t>
            </a:r>
          </a:p>
          <a:p>
            <a:r>
              <a:rPr lang="en-US" dirty="0"/>
              <a:t>Train your employees on EXITING</a:t>
            </a:r>
          </a:p>
        </p:txBody>
      </p:sp>
    </p:spTree>
    <p:extLst>
      <p:ext uri="{BB962C8B-B14F-4D97-AF65-F5344CB8AC3E}">
        <p14:creationId xmlns:p14="http://schemas.microsoft.com/office/powerpoint/2010/main" val="425993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Fire Class 101</a:t>
            </a:r>
          </a:p>
        </p:txBody>
      </p:sp>
      <p:sp>
        <p:nvSpPr>
          <p:cNvPr id="3" name="Content Placeholder 2"/>
          <p:cNvSpPr>
            <a:spLocks noGrp="1"/>
          </p:cNvSpPr>
          <p:nvPr>
            <p:ph idx="1"/>
          </p:nvPr>
        </p:nvSpPr>
        <p:spPr/>
        <p:txBody>
          <a:bodyPr>
            <a:normAutofit lnSpcReduction="10000"/>
          </a:bodyPr>
          <a:lstStyle/>
          <a:p>
            <a:pPr marL="0" indent="0">
              <a:buNone/>
            </a:pPr>
            <a:r>
              <a:rPr lang="en-US" dirty="0"/>
              <a:t>Fire- </a:t>
            </a:r>
            <a:r>
              <a:rPr lang="en-US" i="1" dirty="0"/>
              <a:t>A rapid oxidation process, which is a chemical reaction resulting in the evolution of light and heat in varying intensities…</a:t>
            </a:r>
            <a:endParaRPr lang="en-US" dirty="0"/>
          </a:p>
          <a:p>
            <a:pPr marL="0" indent="0">
              <a:buNone/>
            </a:pPr>
            <a:r>
              <a:rPr lang="en-US" u="sng" dirty="0"/>
              <a:t>Types of Fires</a:t>
            </a:r>
          </a:p>
          <a:p>
            <a:pPr lvl="1"/>
            <a:r>
              <a:rPr lang="en-US" dirty="0"/>
              <a:t>Class A- Ordinary combustibles, Wood, Paper , natural fibers.</a:t>
            </a:r>
          </a:p>
          <a:p>
            <a:pPr lvl="1"/>
            <a:r>
              <a:rPr lang="en-US" dirty="0"/>
              <a:t>Class B- Combustible/Flammable Liquids	</a:t>
            </a:r>
          </a:p>
          <a:p>
            <a:pPr lvl="1"/>
            <a:r>
              <a:rPr lang="en-US" dirty="0"/>
              <a:t>Class C- Electrical</a:t>
            </a:r>
          </a:p>
          <a:p>
            <a:pPr lvl="1"/>
            <a:r>
              <a:rPr lang="en-US" dirty="0"/>
              <a:t>Class D- Metal</a:t>
            </a:r>
          </a:p>
          <a:p>
            <a:pPr lvl="1"/>
            <a:r>
              <a:rPr lang="en-US" dirty="0"/>
              <a:t>Class K- Kitchen cooking fluids (oil and fat)</a:t>
            </a:r>
          </a:p>
          <a:p>
            <a:pPr marL="457200" lvl="1" indent="0">
              <a:buNone/>
            </a:pPr>
            <a:endParaRPr lang="en-US" dirty="0"/>
          </a:p>
          <a:p>
            <a:pPr marL="457200" lvl="1" indent="0">
              <a:buNone/>
            </a:pPr>
            <a:r>
              <a:rPr lang="en-US" dirty="0"/>
              <a:t>Fire Triangle – Three basic needs to have a fire: Fuel, Heat, Oxygen</a:t>
            </a:r>
          </a:p>
          <a:p>
            <a:pPr marL="457200" lvl="1" indent="0">
              <a:buNone/>
            </a:pPr>
            <a:r>
              <a:rPr lang="en-US" dirty="0"/>
              <a:t>	removal of any one of the three CAN extinguish the fire….</a:t>
            </a:r>
          </a:p>
          <a:p>
            <a:pPr lvl="1"/>
            <a:endParaRPr lang="en-US" dirty="0"/>
          </a:p>
        </p:txBody>
      </p:sp>
    </p:spTree>
    <p:extLst>
      <p:ext uri="{BB962C8B-B14F-4D97-AF65-F5344CB8AC3E}">
        <p14:creationId xmlns:p14="http://schemas.microsoft.com/office/powerpoint/2010/main" val="87117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Triangle</a:t>
            </a:r>
          </a:p>
        </p:txBody>
      </p:sp>
      <p:pic>
        <p:nvPicPr>
          <p:cNvPr id="2050" name="Picture 2" descr="Image result for fire triangle"/>
          <p:cNvPicPr>
            <a:picLocks noChangeAspect="1" noChangeArrowheads="1"/>
          </p:cNvPicPr>
          <p:nvPr/>
        </p:nvPicPr>
        <p:blipFill rotWithShape="1">
          <a:blip r:embed="rId2">
            <a:extLst>
              <a:ext uri="{28A0092B-C50C-407E-A947-70E740481C1C}">
                <a14:useLocalDpi xmlns:a14="http://schemas.microsoft.com/office/drawing/2010/main" val="0"/>
              </a:ext>
            </a:extLst>
          </a:blip>
          <a:srcRect r="10057"/>
          <a:stretch/>
        </p:blipFill>
        <p:spPr bwMode="auto">
          <a:xfrm>
            <a:off x="1975104" y="1840318"/>
            <a:ext cx="8412480" cy="403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49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EMERGENCY - Call 911!</a:t>
            </a:r>
          </a:p>
        </p:txBody>
      </p:sp>
      <p:sp>
        <p:nvSpPr>
          <p:cNvPr id="3" name="Content Placeholder 2"/>
          <p:cNvSpPr>
            <a:spLocks noGrp="1"/>
          </p:cNvSpPr>
          <p:nvPr>
            <p:ph idx="1"/>
          </p:nvPr>
        </p:nvSpPr>
        <p:spPr>
          <a:xfrm>
            <a:off x="838200" y="1690688"/>
            <a:ext cx="10515600" cy="4664392"/>
          </a:xfrm>
        </p:spPr>
        <p:txBody>
          <a:bodyPr>
            <a:noAutofit/>
          </a:bodyPr>
          <a:lstStyle/>
          <a:p>
            <a:pPr>
              <a:lnSpc>
                <a:spcPct val="120000"/>
              </a:lnSpc>
            </a:pPr>
            <a:r>
              <a:rPr lang="en-US" sz="2000" dirty="0"/>
              <a:t>Appliance Fire: Shut down appliances, Extinguish, and Exit vehicle. Do not put yourself in harm’s way if fire cannot be controlled.</a:t>
            </a:r>
          </a:p>
          <a:p>
            <a:pPr>
              <a:lnSpc>
                <a:spcPct val="120000"/>
              </a:lnSpc>
            </a:pPr>
            <a:r>
              <a:rPr lang="en-US" sz="2000" dirty="0"/>
              <a:t>Once you are out of the vehicle, do not re-enter. </a:t>
            </a:r>
          </a:p>
          <a:p>
            <a:pPr>
              <a:lnSpc>
                <a:spcPct val="120000"/>
              </a:lnSpc>
            </a:pPr>
            <a:r>
              <a:rPr lang="en-US" sz="2000" dirty="0"/>
              <a:t>Shut down at main source if able. Do not enter vapor area</a:t>
            </a:r>
          </a:p>
          <a:p>
            <a:pPr>
              <a:lnSpc>
                <a:spcPct val="120000"/>
              </a:lnSpc>
            </a:pPr>
            <a:r>
              <a:rPr lang="en-US" sz="2000" dirty="0"/>
              <a:t>If you are in a vapor area, retreat immediately, warn others, call 911.</a:t>
            </a:r>
          </a:p>
          <a:p>
            <a:pPr>
              <a:lnSpc>
                <a:spcPct val="120000"/>
              </a:lnSpc>
            </a:pPr>
            <a:r>
              <a:rPr lang="en-US" sz="2000" dirty="0"/>
              <a:t>Incidents are preventable! Check your equipment daily, do not operate questionable equipment.  HAVE TANKS INSPECTED ROUTINELY and filled by qualified personnel.</a:t>
            </a:r>
          </a:p>
          <a:p>
            <a:pPr>
              <a:lnSpc>
                <a:spcPct val="120000"/>
              </a:lnSpc>
            </a:pPr>
            <a:r>
              <a:rPr lang="en-US" sz="2000" dirty="0"/>
              <a:t>Check for leaks at every set up. Shut tanks down when not in use. </a:t>
            </a:r>
          </a:p>
          <a:p>
            <a:pPr>
              <a:lnSpc>
                <a:spcPct val="120000"/>
              </a:lnSpc>
            </a:pPr>
            <a:r>
              <a:rPr lang="en-US" sz="2000" dirty="0"/>
              <a:t>Keep your Vehicle in good maintenance. Engines must be cared for, Preventative Maintenance goes a long way. </a:t>
            </a:r>
          </a:p>
        </p:txBody>
      </p:sp>
    </p:spTree>
    <p:extLst>
      <p:ext uri="{BB962C8B-B14F-4D97-AF65-F5344CB8AC3E}">
        <p14:creationId xmlns:p14="http://schemas.microsoft.com/office/powerpoint/2010/main" val="2398147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MFV Parking</a:t>
            </a:r>
          </a:p>
        </p:txBody>
      </p:sp>
      <p:sp>
        <p:nvSpPr>
          <p:cNvPr id="3" name="Content Placeholder 2"/>
          <p:cNvSpPr>
            <a:spLocks noGrp="1"/>
          </p:cNvSpPr>
          <p:nvPr>
            <p:ph idx="1"/>
          </p:nvPr>
        </p:nvSpPr>
        <p:spPr>
          <a:xfrm>
            <a:off x="774192" y="1437656"/>
            <a:ext cx="10515600" cy="4749783"/>
          </a:xfrm>
        </p:spPr>
        <p:txBody>
          <a:bodyPr>
            <a:noAutofit/>
          </a:bodyPr>
          <a:lstStyle/>
          <a:p>
            <a:pPr>
              <a:lnSpc>
                <a:spcPct val="150000"/>
              </a:lnSpc>
            </a:pPr>
            <a:r>
              <a:rPr lang="en-US" sz="2300" dirty="0"/>
              <a:t>Exhaust point away from public right of way</a:t>
            </a:r>
          </a:p>
          <a:p>
            <a:pPr>
              <a:lnSpc>
                <a:spcPct val="150000"/>
              </a:lnSpc>
            </a:pPr>
            <a:r>
              <a:rPr lang="en-US" sz="2300" dirty="0"/>
              <a:t>10 foot separation between vehicles. Do not crowd other vehicles.</a:t>
            </a:r>
          </a:p>
          <a:p>
            <a:pPr>
              <a:lnSpc>
                <a:spcPct val="150000"/>
              </a:lnSpc>
            </a:pPr>
            <a:r>
              <a:rPr lang="en-US" sz="2300" dirty="0"/>
              <a:t>If you have LPG, be mindful of sources of ignition, IE other vendors operations, etc.</a:t>
            </a:r>
          </a:p>
          <a:p>
            <a:pPr>
              <a:lnSpc>
                <a:spcPct val="150000"/>
              </a:lnSpc>
            </a:pPr>
            <a:r>
              <a:rPr lang="en-US" sz="2300" dirty="0"/>
              <a:t>No Service is allowed on driver lane side of the vehicle. </a:t>
            </a:r>
          </a:p>
          <a:p>
            <a:pPr>
              <a:lnSpc>
                <a:spcPct val="150000"/>
              </a:lnSpc>
            </a:pPr>
            <a:r>
              <a:rPr lang="en-US" sz="2300" dirty="0"/>
              <a:t>Do no park against  flow of traffic on opposite side of street.</a:t>
            </a:r>
          </a:p>
          <a:p>
            <a:pPr>
              <a:lnSpc>
                <a:spcPct val="150000"/>
              </a:lnSpc>
            </a:pPr>
            <a:r>
              <a:rPr lang="en-US" sz="2300" dirty="0"/>
              <a:t>Parking is not allowed within 15 feet of a Fire Hydrant. </a:t>
            </a:r>
          </a:p>
          <a:p>
            <a:pPr>
              <a:lnSpc>
                <a:spcPct val="150000"/>
              </a:lnSpc>
            </a:pPr>
            <a:r>
              <a:rPr lang="en-US" sz="2300" dirty="0"/>
              <a:t>Generators may not have extension cords that create a trip hazard. </a:t>
            </a:r>
          </a:p>
        </p:txBody>
      </p:sp>
    </p:spTree>
    <p:extLst>
      <p:ext uri="{BB962C8B-B14F-4D97-AF65-F5344CB8AC3E}">
        <p14:creationId xmlns:p14="http://schemas.microsoft.com/office/powerpoint/2010/main" val="2421914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a:t>
            </a:r>
          </a:p>
        </p:txBody>
      </p:sp>
      <p:sp>
        <p:nvSpPr>
          <p:cNvPr id="3" name="Content Placeholder 2"/>
          <p:cNvSpPr>
            <a:spLocks noGrp="1"/>
          </p:cNvSpPr>
          <p:nvPr>
            <p:ph idx="1"/>
          </p:nvPr>
        </p:nvSpPr>
        <p:spPr/>
        <p:txBody>
          <a:bodyPr/>
          <a:lstStyle/>
          <a:p>
            <a:pPr>
              <a:lnSpc>
                <a:spcPct val="100000"/>
              </a:lnSpc>
            </a:pPr>
            <a:r>
              <a:rPr lang="en-US" dirty="0"/>
              <a:t>Fire: if you catch fire, remember: Remove yourself from involved area: Stop Drop Roll, and cover your mouth/nose with your hands.</a:t>
            </a:r>
          </a:p>
          <a:p>
            <a:pPr>
              <a:lnSpc>
                <a:spcPct val="100000"/>
              </a:lnSpc>
            </a:pPr>
            <a:r>
              <a:rPr lang="en-US" dirty="0"/>
              <a:t>Burns. Stop Burning Process, remove smoldering and non-adherent clothing. Cover with dry clean dressing, may cool with wet dressing if less than 15% body surface area. Burns are susceptible to infection. Seek medical transport and follow up.</a:t>
            </a:r>
          </a:p>
          <a:p>
            <a:pPr>
              <a:lnSpc>
                <a:spcPct val="100000"/>
              </a:lnSpc>
            </a:pPr>
            <a:r>
              <a:rPr lang="en-US" dirty="0"/>
              <a:t>Bleeding: Direct Pressure, Elevation, Pressure Points.</a:t>
            </a:r>
          </a:p>
          <a:p>
            <a:pPr>
              <a:lnSpc>
                <a:spcPct val="100000"/>
              </a:lnSpc>
            </a:pPr>
            <a:r>
              <a:rPr lang="en-US" dirty="0"/>
              <a:t>Choking/CPR: Recommended to follow up with American Red Cross at </a:t>
            </a:r>
            <a:r>
              <a:rPr lang="en-US" dirty="0">
                <a:hlinkClick r:id="rId2"/>
              </a:rPr>
              <a:t>www.redcross.org/local/michigan</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23102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pPr>
              <a:lnSpc>
                <a:spcPct val="100000"/>
              </a:lnSpc>
            </a:pPr>
            <a:r>
              <a:rPr lang="en-US" dirty="0"/>
              <a:t>Our goal is for you to have a safe and prosperous operation.</a:t>
            </a:r>
          </a:p>
          <a:p>
            <a:pPr>
              <a:lnSpc>
                <a:spcPct val="100000"/>
              </a:lnSpc>
            </a:pPr>
            <a:r>
              <a:rPr lang="en-US" dirty="0"/>
              <a:t>The safe operation of your food truck is your responsibility. we encourage you to help us keep the community safe by reporting unsafe operations. </a:t>
            </a:r>
          </a:p>
          <a:p>
            <a:pPr>
              <a:lnSpc>
                <a:spcPct val="100000"/>
              </a:lnSpc>
            </a:pPr>
            <a:r>
              <a:rPr lang="en-US" dirty="0"/>
              <a:t>YES, this means speaking to other operators and including us in that conversation should you see something that is concerning you. </a:t>
            </a:r>
          </a:p>
          <a:p>
            <a:pPr>
              <a:lnSpc>
                <a:spcPct val="100000"/>
              </a:lnSpc>
            </a:pPr>
            <a:r>
              <a:rPr lang="en-US" dirty="0"/>
              <a:t>We have the authority to shut down unsafe operators, we will enforce safety above all else.</a:t>
            </a:r>
          </a:p>
        </p:txBody>
      </p:sp>
    </p:spTree>
    <p:extLst>
      <p:ext uri="{BB962C8B-B14F-4D97-AF65-F5344CB8AC3E}">
        <p14:creationId xmlns:p14="http://schemas.microsoft.com/office/powerpoint/2010/main" val="3750769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245976"/>
            <a:ext cx="10515600" cy="1097915"/>
          </a:xfrm>
        </p:spPr>
        <p:txBody>
          <a:bodyPr/>
          <a:lstStyle/>
          <a:p>
            <a:r>
              <a:rPr lang="en-US" dirty="0"/>
              <a:t>Closing</a:t>
            </a:r>
          </a:p>
        </p:txBody>
      </p:sp>
      <p:sp>
        <p:nvSpPr>
          <p:cNvPr id="3" name="Content Placeholder 2"/>
          <p:cNvSpPr>
            <a:spLocks noGrp="1"/>
          </p:cNvSpPr>
          <p:nvPr>
            <p:ph idx="1"/>
          </p:nvPr>
        </p:nvSpPr>
        <p:spPr>
          <a:xfrm>
            <a:off x="346842" y="1492568"/>
            <a:ext cx="10515600" cy="4351338"/>
          </a:xfrm>
        </p:spPr>
        <p:txBody>
          <a:bodyPr>
            <a:normAutofit/>
          </a:bodyPr>
          <a:lstStyle/>
          <a:p>
            <a:pPr marL="0" indent="0">
              <a:buNone/>
            </a:pPr>
            <a:r>
              <a:rPr lang="en-US" sz="4800" b="1" dirty="0"/>
              <a:t>Questions and Comments?</a:t>
            </a:r>
          </a:p>
        </p:txBody>
      </p:sp>
      <p:pic>
        <p:nvPicPr>
          <p:cNvPr id="3074" name="Picture 2" descr="Image result for kalamazoo food tr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843" y="2687782"/>
            <a:ext cx="5527966" cy="36853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Denton Market Food Truck Generator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42" y="2687782"/>
            <a:ext cx="5724893" cy="3685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06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 y="365125"/>
            <a:ext cx="10515600" cy="1325563"/>
          </a:xfrm>
        </p:spPr>
        <p:txBody>
          <a:bodyPr/>
          <a:lstStyle/>
          <a:p>
            <a:pPr algn="ctr"/>
            <a:r>
              <a:rPr lang="en-US" dirty="0">
                <a:effectLst>
                  <a:outerShdw blurRad="38100" dist="38100" dir="2700000" algn="tl">
                    <a:srgbClr val="000000">
                      <a:alpha val="43137"/>
                    </a:srgbClr>
                  </a:outerShdw>
                </a:effectLst>
              </a:rPr>
              <a:t>THANK YOU!</a:t>
            </a:r>
          </a:p>
        </p:txBody>
      </p:sp>
      <p:sp>
        <p:nvSpPr>
          <p:cNvPr id="3" name="Content Placeholder 2"/>
          <p:cNvSpPr>
            <a:spLocks noGrp="1"/>
          </p:cNvSpPr>
          <p:nvPr>
            <p:ph idx="1"/>
          </p:nvPr>
        </p:nvSpPr>
        <p:spPr>
          <a:xfrm>
            <a:off x="675513" y="1478280"/>
            <a:ext cx="10927080" cy="4698683"/>
          </a:xfrm>
        </p:spPr>
        <p:txBody>
          <a:bodyPr>
            <a:normAutofit fontScale="70000" lnSpcReduction="20000"/>
          </a:bodyPr>
          <a:lstStyle/>
          <a:p>
            <a:pPr marL="0" indent="0" algn="ctr">
              <a:buNone/>
            </a:pPr>
            <a:r>
              <a:rPr lang="en-US" u="sng" dirty="0"/>
              <a:t>Acknowledgements</a:t>
            </a:r>
          </a:p>
          <a:p>
            <a:pPr marL="0" indent="0">
              <a:buNone/>
            </a:pPr>
            <a:r>
              <a:rPr lang="en-US" sz="1800" u="sng" dirty="0"/>
              <a:t>IMAGES/VIDEOS</a:t>
            </a:r>
          </a:p>
          <a:p>
            <a:r>
              <a:rPr lang="en-US" sz="1800" dirty="0"/>
              <a:t>Inside Edition</a:t>
            </a:r>
          </a:p>
          <a:p>
            <a:r>
              <a:rPr lang="en-US" sz="1800" dirty="0"/>
              <a:t>KOIN channel 6 news</a:t>
            </a:r>
          </a:p>
          <a:p>
            <a:r>
              <a:rPr lang="en-US" sz="1800" dirty="0"/>
              <a:t>KEZI  channel 9 news</a:t>
            </a:r>
          </a:p>
          <a:p>
            <a:r>
              <a:rPr lang="en-US" sz="1800" dirty="0"/>
              <a:t>WSOC TV 9</a:t>
            </a:r>
          </a:p>
          <a:p>
            <a:r>
              <a:rPr lang="en-US" sz="1800" dirty="0"/>
              <a:t>WTHR channel 13 news</a:t>
            </a:r>
          </a:p>
          <a:p>
            <a:r>
              <a:rPr lang="en-US" sz="1800" dirty="0"/>
              <a:t>Bacon-Bacon SFGATE: insidescoopesf.sfgate.com</a:t>
            </a:r>
          </a:p>
          <a:p>
            <a:r>
              <a:rPr lang="en-US" sz="1800" dirty="0"/>
              <a:t>Houston food Truck: mobile-cuisine.com</a:t>
            </a:r>
          </a:p>
          <a:p>
            <a:r>
              <a:rPr lang="en-US" sz="1800" dirty="0"/>
              <a:t>Miami Nights: mobile-cuisine.com</a:t>
            </a:r>
          </a:p>
          <a:p>
            <a:r>
              <a:rPr lang="en-US" sz="1800" dirty="0"/>
              <a:t>El Fuego: Foodtruckfiesta.com</a:t>
            </a:r>
          </a:p>
          <a:p>
            <a:r>
              <a:rPr lang="en-US" sz="1800" dirty="0"/>
              <a:t>Gus </a:t>
            </a:r>
            <a:r>
              <a:rPr lang="en-US" sz="1800" dirty="0" err="1"/>
              <a:t>Hipp</a:t>
            </a:r>
            <a:r>
              <a:rPr lang="en-US" sz="1800" dirty="0"/>
              <a:t> fire: Rockledgeprofessionalfirefighters.blogspot.com</a:t>
            </a:r>
          </a:p>
          <a:p>
            <a:r>
              <a:rPr lang="en-US" sz="1800" dirty="0"/>
              <a:t>Frites “N” Meats: CBS New York Chopper 2</a:t>
            </a:r>
          </a:p>
          <a:p>
            <a:r>
              <a:rPr lang="en-US" sz="1800" dirty="0"/>
              <a:t>Denton Market: mobile-cuisine.com</a:t>
            </a:r>
          </a:p>
          <a:p>
            <a:r>
              <a:rPr lang="en-US" sz="1800" dirty="0" err="1"/>
              <a:t>Ralphie’s</a:t>
            </a:r>
            <a:r>
              <a:rPr lang="en-US" sz="1800" dirty="0"/>
              <a:t> Snack Bar: Phoenix Fire Department</a:t>
            </a:r>
          </a:p>
          <a:p>
            <a:r>
              <a:rPr lang="en-US" sz="1800" dirty="0"/>
              <a:t>CBS Philly channel 3 news</a:t>
            </a:r>
          </a:p>
          <a:p>
            <a:r>
              <a:rPr lang="en-US" sz="1800" dirty="0"/>
              <a:t>The Oregonian - Grant </a:t>
            </a:r>
            <a:r>
              <a:rPr lang="en-US" sz="1800" dirty="0" err="1"/>
              <a:t>Engrav</a:t>
            </a:r>
            <a:endParaRPr lang="en-US" sz="1800" dirty="0"/>
          </a:p>
          <a:p>
            <a:endParaRPr lang="en-US" sz="1800" dirty="0"/>
          </a:p>
          <a:p>
            <a:endParaRPr lang="en-US" sz="1200" dirty="0"/>
          </a:p>
          <a:p>
            <a:endParaRPr lang="en-US" sz="1200" dirty="0"/>
          </a:p>
          <a:p>
            <a:endParaRPr lang="en-US" sz="1200" dirty="0"/>
          </a:p>
        </p:txBody>
      </p:sp>
      <p:sp>
        <p:nvSpPr>
          <p:cNvPr id="4" name="TextBox 3"/>
          <p:cNvSpPr txBox="1"/>
          <p:nvPr/>
        </p:nvSpPr>
        <p:spPr>
          <a:xfrm>
            <a:off x="6556914" y="3563841"/>
            <a:ext cx="5224844" cy="707886"/>
          </a:xfrm>
          <a:prstGeom prst="rect">
            <a:avLst/>
          </a:prstGeom>
          <a:noFill/>
        </p:spPr>
        <p:txBody>
          <a:bodyPr wrap="square" rtlCol="0">
            <a:spAutoFit/>
          </a:bodyPr>
          <a:lstStyle/>
          <a:p>
            <a:pPr algn="ctr"/>
            <a:r>
              <a:rPr lang="en-US" sz="2000" dirty="0"/>
              <a:t>Special Thanks to: Lt. William Smith, </a:t>
            </a:r>
          </a:p>
          <a:p>
            <a:pPr algn="ctr"/>
            <a:r>
              <a:rPr lang="en-US" sz="2000" dirty="0"/>
              <a:t>Grand Rapids Fire Prevention Bureau</a:t>
            </a:r>
          </a:p>
        </p:txBody>
      </p:sp>
    </p:spTree>
    <p:extLst>
      <p:ext uri="{BB962C8B-B14F-4D97-AF65-F5344CB8AC3E}">
        <p14:creationId xmlns:p14="http://schemas.microsoft.com/office/powerpoint/2010/main" val="911704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Food Vehicle Fire</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1578" r="3984" b="8449"/>
          <a:stretch/>
        </p:blipFill>
        <p:spPr>
          <a:xfrm>
            <a:off x="609600" y="2055088"/>
            <a:ext cx="4513943" cy="4057907"/>
          </a:xfrm>
        </p:spPr>
      </p:pic>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072" y="2055088"/>
            <a:ext cx="5379720" cy="4057907"/>
          </a:xfrm>
          <a:prstGeom prst="rect">
            <a:avLst/>
          </a:prstGeom>
        </p:spPr>
      </p:pic>
    </p:spTree>
    <p:extLst>
      <p:ext uri="{BB962C8B-B14F-4D97-AF65-F5344CB8AC3E}">
        <p14:creationId xmlns:p14="http://schemas.microsoft.com/office/powerpoint/2010/main" val="337534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Food Vehicle Fire</a:t>
            </a:r>
          </a:p>
        </p:txBody>
      </p:sp>
      <p:sp>
        <p:nvSpPr>
          <p:cNvPr id="3" name="Rectangle 2"/>
          <p:cNvSpPr/>
          <p:nvPr/>
        </p:nvSpPr>
        <p:spPr>
          <a:xfrm>
            <a:off x="3682935" y="3244334"/>
            <a:ext cx="184731" cy="646331"/>
          </a:xfrm>
          <a:prstGeom prst="rect">
            <a:avLst/>
          </a:prstGeom>
        </p:spPr>
        <p:txBody>
          <a:bodyPr wrap="none">
            <a:spAutoFit/>
          </a:bodyPr>
          <a:lstStyle/>
          <a:p>
            <a:endParaRPr lang="en-US" dirty="0"/>
          </a:p>
          <a:p>
            <a:endParaRPr lang="en-US" dirty="0"/>
          </a:p>
        </p:txBody>
      </p:sp>
      <p:pic>
        <p:nvPicPr>
          <p:cNvPr id="9" name="Picture 2" descr="Image result for Mobile food Trailer Fire"/>
          <p:cNvPicPr>
            <a:picLocks noChangeAspect="1" noChangeArrowheads="1"/>
          </p:cNvPicPr>
          <p:nvPr/>
        </p:nvPicPr>
        <p:blipFill rotWithShape="1">
          <a:blip r:embed="rId2">
            <a:extLst>
              <a:ext uri="{28A0092B-C50C-407E-A947-70E740481C1C}">
                <a14:useLocalDpi xmlns:a14="http://schemas.microsoft.com/office/drawing/2010/main" val="0"/>
              </a:ext>
            </a:extLst>
          </a:blip>
          <a:srcRect l="9391"/>
          <a:stretch/>
        </p:blipFill>
        <p:spPr bwMode="auto">
          <a:xfrm>
            <a:off x="335279" y="1927410"/>
            <a:ext cx="5975353" cy="435146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ofundme raising money for local food truck owner after fire destroys business"/>
          <p:cNvPicPr>
            <a:picLocks noChangeAspect="1" noChangeArrowheads="1"/>
          </p:cNvPicPr>
          <p:nvPr/>
        </p:nvPicPr>
        <p:blipFill rotWithShape="1">
          <a:blip r:embed="rId3">
            <a:extLst>
              <a:ext uri="{28A0092B-C50C-407E-A947-70E740481C1C}">
                <a14:useLocalDpi xmlns:a14="http://schemas.microsoft.com/office/drawing/2010/main" val="0"/>
              </a:ext>
            </a:extLst>
          </a:blip>
          <a:srcRect l="16894" r="17685"/>
          <a:stretch/>
        </p:blipFill>
        <p:spPr bwMode="auto">
          <a:xfrm>
            <a:off x="6858001" y="1886155"/>
            <a:ext cx="5029200" cy="432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22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Food Trailer Fires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465" r="39317"/>
          <a:stretch/>
        </p:blipFill>
        <p:spPr>
          <a:xfrm>
            <a:off x="914400" y="2102285"/>
            <a:ext cx="4617720" cy="4280700"/>
          </a:xfrm>
        </p:spPr>
      </p:pic>
      <p:pic>
        <p:nvPicPr>
          <p:cNvPr id="11266"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6947" r="11052"/>
          <a:stretch/>
        </p:blipFill>
        <p:spPr bwMode="auto">
          <a:xfrm>
            <a:off x="5852159" y="2102802"/>
            <a:ext cx="5353554" cy="418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81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Food Trailer LPG Explosion</a:t>
            </a:r>
          </a:p>
        </p:txBody>
      </p:sp>
      <p:sp>
        <p:nvSpPr>
          <p:cNvPr id="3" name="TextBox 2"/>
          <p:cNvSpPr txBox="1"/>
          <p:nvPr/>
        </p:nvSpPr>
        <p:spPr>
          <a:xfrm>
            <a:off x="4678680" y="6278880"/>
            <a:ext cx="3230880" cy="369332"/>
          </a:xfrm>
          <a:prstGeom prst="rect">
            <a:avLst/>
          </a:prstGeom>
          <a:noFill/>
        </p:spPr>
        <p:txBody>
          <a:bodyPr wrap="square" rtlCol="0">
            <a:spAutoFit/>
          </a:bodyPr>
          <a:lstStyle/>
          <a:p>
            <a:r>
              <a:rPr lang="en-US" dirty="0">
                <a:hlinkClick r:id="rId3"/>
              </a:rPr>
              <a:t>https://youtu.be/ImYzIVW2j8I</a:t>
            </a:r>
            <a:endParaRPr lang="en-US" dirty="0"/>
          </a:p>
        </p:txBody>
      </p:sp>
      <p:pic>
        <p:nvPicPr>
          <p:cNvPr id="921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552574"/>
            <a:ext cx="8260080" cy="462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878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2573</TotalTime>
  <Words>2981</Words>
  <Application>Microsoft Office PowerPoint</Application>
  <PresentationFormat>Widescreen</PresentationFormat>
  <Paragraphs>260</Paragraphs>
  <Slides>58</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Calibri Light</vt:lpstr>
      <vt:lpstr>Office Theme</vt:lpstr>
      <vt:lpstr>Mobile Food Vehicle  Permit and Inspection Program</vt:lpstr>
      <vt:lpstr>Mobile Food Vehicle (MFV)  A GROWING INDUSTRY BRIMMING WITH FIRE HAZARDS Posted Mar 15, 2023 by Koorsen Fire &amp; Security</vt:lpstr>
      <vt:lpstr>Mobile Food Vehicle (MFV)  A GROWING INDUSTRY BRIMMING WITH FIRE HAZARDS Posted May 16, 2018 by Koorsen Fire &amp; Security</vt:lpstr>
      <vt:lpstr>Portland Oregon Food Cart Fire</vt:lpstr>
      <vt:lpstr>Portland Oregon Food Cart Fire</vt:lpstr>
      <vt:lpstr>Mobile Food Vehicle Fire</vt:lpstr>
      <vt:lpstr>Mobile Food Vehicle Fire</vt:lpstr>
      <vt:lpstr>Mobile Food Trailer Fires</vt:lpstr>
      <vt:lpstr>Mobile Food Trailer LPG Explosion</vt:lpstr>
      <vt:lpstr>Preventative Maintenance </vt:lpstr>
      <vt:lpstr>Mobile Food Vehicle engine compartment Fire</vt:lpstr>
      <vt:lpstr>Mobile Food Vehicle Fire I-85</vt:lpstr>
      <vt:lpstr>MFV Fire 1-85 Extinguished</vt:lpstr>
      <vt:lpstr>MFV –Extinguishment in Progress</vt:lpstr>
      <vt:lpstr>MFV –Extinguishment in Progress</vt:lpstr>
      <vt:lpstr>The need for Inspections</vt:lpstr>
      <vt:lpstr>Inspections</vt:lpstr>
      <vt:lpstr>Significant Findings contrary to Safe Ops</vt:lpstr>
      <vt:lpstr>Significant Findings contrary to Safe Ops</vt:lpstr>
      <vt:lpstr>Significant Finding contrary to safe ops</vt:lpstr>
      <vt:lpstr>Mobile Food Vehicle Cooking Operations</vt:lpstr>
      <vt:lpstr>Cooking Operations </vt:lpstr>
      <vt:lpstr>Hoods</vt:lpstr>
      <vt:lpstr>Automatic Fire Suppression System</vt:lpstr>
      <vt:lpstr>Automatic Fire Suppression System</vt:lpstr>
      <vt:lpstr>Automatic Fire Suppression System</vt:lpstr>
      <vt:lpstr>Significant Finding contrary to safe ops</vt:lpstr>
      <vt:lpstr>Significant Finding contrary to safe ops </vt:lpstr>
      <vt:lpstr>Fire Extinguishers</vt:lpstr>
      <vt:lpstr>Fire Extinguishers</vt:lpstr>
      <vt:lpstr>Fuel Systems –LPG/Propane</vt:lpstr>
      <vt:lpstr>Fuel Systems –LPG/Propane</vt:lpstr>
      <vt:lpstr>Philadelphia Food Truck Explosion</vt:lpstr>
      <vt:lpstr>Philadelphia Food Truck Explosion</vt:lpstr>
      <vt:lpstr>Philadelphia Food Truck Explosion</vt:lpstr>
      <vt:lpstr>Philadelphia Food Truck Explosion</vt:lpstr>
      <vt:lpstr>Food truck blast raises safety questions</vt:lpstr>
      <vt:lpstr>Compressed Gas Fuel Systems</vt:lpstr>
      <vt:lpstr>Fuel Shutoffs</vt:lpstr>
      <vt:lpstr>Explosive Gas Detector Alarm </vt:lpstr>
      <vt:lpstr>Wheel Chocks</vt:lpstr>
      <vt:lpstr>Generator Operations</vt:lpstr>
      <vt:lpstr>Generator Fires</vt:lpstr>
      <vt:lpstr>Generator Fires</vt:lpstr>
      <vt:lpstr>Significant Findings contrary to safe ops</vt:lpstr>
      <vt:lpstr>Significant Findings contrary to safe ops</vt:lpstr>
      <vt:lpstr>Significant Findings contrary to safe ops</vt:lpstr>
      <vt:lpstr>Power Systems</vt:lpstr>
      <vt:lpstr>Means of Egress</vt:lpstr>
      <vt:lpstr>Means of Egress</vt:lpstr>
      <vt:lpstr>Fire Class 101</vt:lpstr>
      <vt:lpstr>Fire Triangle</vt:lpstr>
      <vt:lpstr>EMERGENCY - Call 911!</vt:lpstr>
      <vt:lpstr>MFV Parking</vt:lpstr>
      <vt:lpstr>First Aid</vt:lpstr>
      <vt:lpstr>Conclusion</vt:lpstr>
      <vt:lpstr>Closing</vt:lpstr>
      <vt:lpstr>THANK YOU!</vt:lpstr>
    </vt:vector>
  </TitlesOfParts>
  <Company>City of Grand Rapids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 Rapids Fire Department</dc:title>
  <dc:creator>Smith, William</dc:creator>
  <cp:lastModifiedBy>Bridges, Spencer</cp:lastModifiedBy>
  <cp:revision>202</cp:revision>
  <dcterms:created xsi:type="dcterms:W3CDTF">2016-08-31T13:14:05Z</dcterms:created>
  <dcterms:modified xsi:type="dcterms:W3CDTF">2025-08-25T19:07:43Z</dcterms:modified>
</cp:coreProperties>
</file>